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smtClean="0"/>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AF9908E4-6019-4A21-B078-A7A1903246D8}" type="datetimeFigureOut">
              <a:rPr lang="es-ES" smtClean="0"/>
              <a:t>12/06/2012</a:t>
            </a:fld>
            <a:endParaRPr lang="es-E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64851EE0-B370-4975-BCBC-86FED0895FE5}" type="slidenum">
              <a:rPr lang="es-ES" smtClean="0"/>
              <a:t>‹Nº›</a:t>
            </a:fld>
            <a:endParaRPr lang="es-ES"/>
          </a:p>
        </p:txBody>
      </p:sp>
      <p:sp>
        <p:nvSpPr>
          <p:cNvPr id="15" name="Footer Placeholder 14"/>
          <p:cNvSpPr>
            <a:spLocks noGrp="1"/>
          </p:cNvSpPr>
          <p:nvPr>
            <p:ph type="ftr" sz="quarter" idx="12"/>
          </p:nvPr>
        </p:nvSpPr>
        <p:spPr>
          <a:xfrm>
            <a:off x="3581400" y="6296248"/>
            <a:ext cx="2820987" cy="152400"/>
          </a:xfrm>
        </p:spPr>
        <p:txBody>
          <a:bodyPr/>
          <a:lstStyle/>
          <a:p>
            <a:endParaRPr lang="es-E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AF9908E4-6019-4A21-B078-A7A1903246D8}" type="datetimeFigureOut">
              <a:rPr lang="es-ES" smtClean="0"/>
              <a:t>12/06/2012</a:t>
            </a:fld>
            <a:endParaRPr lang="es-ES"/>
          </a:p>
        </p:txBody>
      </p:sp>
      <p:sp>
        <p:nvSpPr>
          <p:cNvPr id="14" name="Slide Number Placeholder 13"/>
          <p:cNvSpPr>
            <a:spLocks noGrp="1"/>
          </p:cNvSpPr>
          <p:nvPr>
            <p:ph type="sldNum" sz="quarter" idx="11"/>
          </p:nvPr>
        </p:nvSpPr>
        <p:spPr/>
        <p:txBody>
          <a:bodyPr/>
          <a:lstStyle/>
          <a:p>
            <a:fld id="{64851EE0-B370-4975-BCBC-86FED0895FE5}" type="slidenum">
              <a:rPr lang="es-ES" smtClean="0"/>
              <a:t>‹Nº›</a:t>
            </a:fld>
            <a:endParaRPr lang="es-ES"/>
          </a:p>
        </p:txBody>
      </p:sp>
      <p:sp>
        <p:nvSpPr>
          <p:cNvPr id="15" name="Footer Placeholder 14"/>
          <p:cNvSpPr>
            <a:spLocks noGrp="1"/>
          </p:cNvSpPr>
          <p:nvPr>
            <p:ph type="ftr" sz="quarter" idx="12"/>
          </p:nvPr>
        </p:nvSpPr>
        <p:spPr/>
        <p:txBody>
          <a:bodyPr/>
          <a:lstStyle/>
          <a:p>
            <a:endParaRPr lang="es-E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AF9908E4-6019-4A21-B078-A7A1903246D8}" type="datetimeFigureOut">
              <a:rPr lang="es-ES" smtClean="0"/>
              <a:t>12/06/2012</a:t>
            </a:fld>
            <a:endParaRPr lang="es-ES"/>
          </a:p>
        </p:txBody>
      </p:sp>
      <p:sp>
        <p:nvSpPr>
          <p:cNvPr id="14" name="Slide Number Placeholder 13"/>
          <p:cNvSpPr>
            <a:spLocks noGrp="1"/>
          </p:cNvSpPr>
          <p:nvPr>
            <p:ph type="sldNum" sz="quarter" idx="11"/>
          </p:nvPr>
        </p:nvSpPr>
        <p:spPr/>
        <p:txBody>
          <a:bodyPr/>
          <a:lstStyle/>
          <a:p>
            <a:fld id="{64851EE0-B370-4975-BCBC-86FED0895FE5}" type="slidenum">
              <a:rPr lang="es-ES" smtClean="0"/>
              <a:t>‹Nº›</a:t>
            </a:fld>
            <a:endParaRPr lang="es-ES"/>
          </a:p>
        </p:txBody>
      </p:sp>
      <p:sp>
        <p:nvSpPr>
          <p:cNvPr id="15" name="Footer Placeholder 14"/>
          <p:cNvSpPr>
            <a:spLocks noGrp="1"/>
          </p:cNvSpPr>
          <p:nvPr>
            <p:ph type="ftr" sz="quarter" idx="12"/>
          </p:nvPr>
        </p:nvSpPr>
        <p:spPr/>
        <p:txBody>
          <a:bodyPr/>
          <a:lstStyle/>
          <a:p>
            <a:endParaRPr lang="es-E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
        <p:nvSpPr>
          <p:cNvPr id="10" name="Date Placeholder 9"/>
          <p:cNvSpPr>
            <a:spLocks noGrp="1"/>
          </p:cNvSpPr>
          <p:nvPr>
            <p:ph type="dt" sz="half" idx="10"/>
          </p:nvPr>
        </p:nvSpPr>
        <p:spPr/>
        <p:txBody>
          <a:bodyPr/>
          <a:lstStyle/>
          <a:p>
            <a:fld id="{AF9908E4-6019-4A21-B078-A7A1903246D8}" type="datetimeFigureOut">
              <a:rPr lang="es-ES" smtClean="0"/>
              <a:t>12/06/2012</a:t>
            </a:fld>
            <a:endParaRPr lang="es-ES"/>
          </a:p>
        </p:txBody>
      </p:sp>
      <p:sp>
        <p:nvSpPr>
          <p:cNvPr id="11" name="Slide Number Placeholder 10"/>
          <p:cNvSpPr>
            <a:spLocks noGrp="1"/>
          </p:cNvSpPr>
          <p:nvPr>
            <p:ph type="sldNum" sz="quarter" idx="11"/>
          </p:nvPr>
        </p:nvSpPr>
        <p:spPr/>
        <p:txBody>
          <a:bodyPr/>
          <a:lstStyle/>
          <a:p>
            <a:fld id="{64851EE0-B370-4975-BCBC-86FED0895FE5}" type="slidenum">
              <a:rPr lang="es-ES" smtClean="0"/>
              <a:t>‹Nº›</a:t>
            </a:fld>
            <a:endParaRPr lang="es-ES"/>
          </a:p>
        </p:txBody>
      </p:sp>
      <p:sp>
        <p:nvSpPr>
          <p:cNvPr id="12" name="Footer Placeholder 11"/>
          <p:cNvSpPr>
            <a:spLocks noGrp="1"/>
          </p:cNvSpPr>
          <p:nvPr>
            <p:ph type="ftr" sz="quarter" idx="12"/>
          </p:nvPr>
        </p:nvSpPr>
        <p:spPr/>
        <p:txBody>
          <a:bodyPr/>
          <a:lstStyle/>
          <a:p>
            <a:endParaRPr lang="es-E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AF9908E4-6019-4A21-B078-A7A1903246D8}" type="datetimeFigureOut">
              <a:rPr lang="es-ES" smtClean="0"/>
              <a:t>12/06/2012</a:t>
            </a:fld>
            <a:endParaRPr lang="es-ES"/>
          </a:p>
        </p:txBody>
      </p:sp>
      <p:sp>
        <p:nvSpPr>
          <p:cNvPr id="13" name="Slide Number Placeholder 12"/>
          <p:cNvSpPr>
            <a:spLocks noGrp="1"/>
          </p:cNvSpPr>
          <p:nvPr>
            <p:ph type="sldNum" sz="quarter" idx="11"/>
          </p:nvPr>
        </p:nvSpPr>
        <p:spPr>
          <a:xfrm>
            <a:off x="4116388" y="6400800"/>
            <a:ext cx="533400" cy="152400"/>
          </a:xfrm>
        </p:spPr>
        <p:txBody>
          <a:bodyPr/>
          <a:lstStyle/>
          <a:p>
            <a:fld id="{64851EE0-B370-4975-BCBC-86FED0895FE5}" type="slidenum">
              <a:rPr lang="es-ES" smtClean="0"/>
              <a:t>‹Nº›</a:t>
            </a:fld>
            <a:endParaRPr lang="es-ES"/>
          </a:p>
        </p:txBody>
      </p:sp>
      <p:sp>
        <p:nvSpPr>
          <p:cNvPr id="14" name="Footer Placeholder 13"/>
          <p:cNvSpPr>
            <a:spLocks noGrp="1"/>
          </p:cNvSpPr>
          <p:nvPr>
            <p:ph type="ftr" sz="quarter" idx="12"/>
          </p:nvPr>
        </p:nvSpPr>
        <p:spPr>
          <a:xfrm>
            <a:off x="838200" y="6296248"/>
            <a:ext cx="2820987" cy="152400"/>
          </a:xfrm>
        </p:spPr>
        <p:txBody>
          <a:bodyPr/>
          <a:lstStyle/>
          <a:p>
            <a:endParaRPr lang="es-ES"/>
          </a:p>
        </p:txBody>
      </p:sp>
      <p:sp>
        <p:nvSpPr>
          <p:cNvPr id="15" name="Title 14"/>
          <p:cNvSpPr>
            <a:spLocks noGrp="1"/>
          </p:cNvSpPr>
          <p:nvPr>
            <p:ph type="title"/>
          </p:nvPr>
        </p:nvSpPr>
        <p:spPr>
          <a:xfrm>
            <a:off x="457200" y="1828800"/>
            <a:ext cx="3200400" cy="1752600"/>
          </a:xfrm>
        </p:spPr>
        <p:txBody>
          <a:bodyPr anchor="b"/>
          <a:lstStyle/>
          <a:p>
            <a:r>
              <a:rPr lang="es-ES" smtClean="0"/>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smtClean="0"/>
              <a:t>Haga clic para modificar el estilo de texto del patrón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9" name="Date Placeholder 8"/>
          <p:cNvSpPr>
            <a:spLocks noGrp="1"/>
          </p:cNvSpPr>
          <p:nvPr>
            <p:ph type="dt" sz="half" idx="10"/>
          </p:nvPr>
        </p:nvSpPr>
        <p:spPr/>
        <p:txBody>
          <a:bodyPr/>
          <a:lstStyle/>
          <a:p>
            <a:fld id="{AF9908E4-6019-4A21-B078-A7A1903246D8}" type="datetimeFigureOut">
              <a:rPr lang="es-ES" smtClean="0"/>
              <a:t>12/06/2012</a:t>
            </a:fld>
            <a:endParaRPr lang="es-ES"/>
          </a:p>
        </p:txBody>
      </p:sp>
      <p:sp>
        <p:nvSpPr>
          <p:cNvPr id="13" name="Slide Number Placeholder 12"/>
          <p:cNvSpPr>
            <a:spLocks noGrp="1"/>
          </p:cNvSpPr>
          <p:nvPr>
            <p:ph type="sldNum" sz="quarter" idx="11"/>
          </p:nvPr>
        </p:nvSpPr>
        <p:spPr/>
        <p:txBody>
          <a:bodyPr/>
          <a:lstStyle/>
          <a:p>
            <a:fld id="{64851EE0-B370-4975-BCBC-86FED0895FE5}" type="slidenum">
              <a:rPr lang="es-ES" smtClean="0"/>
              <a:t>‹Nº›</a:t>
            </a:fld>
            <a:endParaRPr lang="es-ES"/>
          </a:p>
        </p:txBody>
      </p:sp>
      <p:sp>
        <p:nvSpPr>
          <p:cNvPr id="14" name="Footer Placeholder 13"/>
          <p:cNvSpPr>
            <a:spLocks noGrp="1"/>
          </p:cNvSpPr>
          <p:nvPr>
            <p:ph type="ftr" sz="quarter" idx="12"/>
          </p:nvPr>
        </p:nvSpPr>
        <p:spPr/>
        <p:txBody>
          <a:bodyPr/>
          <a:lstStyle/>
          <a:p>
            <a:endParaRPr lang="es-E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12" name="Date Placeholder 11"/>
          <p:cNvSpPr>
            <a:spLocks noGrp="1"/>
          </p:cNvSpPr>
          <p:nvPr>
            <p:ph type="dt" sz="half" idx="10"/>
          </p:nvPr>
        </p:nvSpPr>
        <p:spPr/>
        <p:txBody>
          <a:bodyPr/>
          <a:lstStyle/>
          <a:p>
            <a:fld id="{AF9908E4-6019-4A21-B078-A7A1903246D8}" type="datetimeFigureOut">
              <a:rPr lang="es-ES" smtClean="0"/>
              <a:t>12/06/2012</a:t>
            </a:fld>
            <a:endParaRPr lang="es-ES"/>
          </a:p>
        </p:txBody>
      </p:sp>
      <p:sp>
        <p:nvSpPr>
          <p:cNvPr id="14" name="Slide Number Placeholder 13"/>
          <p:cNvSpPr>
            <a:spLocks noGrp="1"/>
          </p:cNvSpPr>
          <p:nvPr>
            <p:ph type="sldNum" sz="quarter" idx="11"/>
          </p:nvPr>
        </p:nvSpPr>
        <p:spPr/>
        <p:txBody>
          <a:bodyPr/>
          <a:lstStyle/>
          <a:p>
            <a:fld id="{64851EE0-B370-4975-BCBC-86FED0895FE5}" type="slidenum">
              <a:rPr lang="es-ES" smtClean="0"/>
              <a:t>‹Nº›</a:t>
            </a:fld>
            <a:endParaRPr lang="es-ES"/>
          </a:p>
        </p:txBody>
      </p:sp>
      <p:sp>
        <p:nvSpPr>
          <p:cNvPr id="16" name="Footer Placeholder 15"/>
          <p:cNvSpPr>
            <a:spLocks noGrp="1"/>
          </p:cNvSpPr>
          <p:nvPr>
            <p:ph type="ftr" sz="quarter" idx="12"/>
          </p:nvPr>
        </p:nvSpPr>
        <p:spPr/>
        <p:txBody>
          <a:bodyPr/>
          <a:lstStyle/>
          <a:p>
            <a:endParaRPr lang="es-E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smtClean="0"/>
              <a:t>Haga clic para modificar el estilo de título del patrón</a:t>
            </a:r>
            <a:endParaRPr lang="en-US" dirty="0"/>
          </a:p>
        </p:txBody>
      </p:sp>
      <p:sp>
        <p:nvSpPr>
          <p:cNvPr id="9" name="Date Placeholder 8"/>
          <p:cNvSpPr>
            <a:spLocks noGrp="1"/>
          </p:cNvSpPr>
          <p:nvPr>
            <p:ph type="dt" sz="half" idx="10"/>
          </p:nvPr>
        </p:nvSpPr>
        <p:spPr/>
        <p:txBody>
          <a:bodyPr/>
          <a:lstStyle/>
          <a:p>
            <a:fld id="{AF9908E4-6019-4A21-B078-A7A1903246D8}" type="datetimeFigureOut">
              <a:rPr lang="es-ES" smtClean="0"/>
              <a:t>12/06/2012</a:t>
            </a:fld>
            <a:endParaRPr lang="es-ES"/>
          </a:p>
        </p:txBody>
      </p:sp>
      <p:sp>
        <p:nvSpPr>
          <p:cNvPr id="10" name="Slide Number Placeholder 9"/>
          <p:cNvSpPr>
            <a:spLocks noGrp="1"/>
          </p:cNvSpPr>
          <p:nvPr>
            <p:ph type="sldNum" sz="quarter" idx="11"/>
          </p:nvPr>
        </p:nvSpPr>
        <p:spPr/>
        <p:txBody>
          <a:bodyPr/>
          <a:lstStyle/>
          <a:p>
            <a:fld id="{64851EE0-B370-4975-BCBC-86FED0895FE5}" type="slidenum">
              <a:rPr lang="es-ES" smtClean="0"/>
              <a:t>‹Nº›</a:t>
            </a:fld>
            <a:endParaRPr lang="es-ES"/>
          </a:p>
        </p:txBody>
      </p:sp>
      <p:sp>
        <p:nvSpPr>
          <p:cNvPr id="11" name="Footer Placeholder 10"/>
          <p:cNvSpPr>
            <a:spLocks noGrp="1"/>
          </p:cNvSpPr>
          <p:nvPr>
            <p:ph type="ftr" sz="quarter" idx="12"/>
          </p:nvPr>
        </p:nvSpPr>
        <p:spPr/>
        <p:txBody>
          <a:bodyPr/>
          <a:lstStyle/>
          <a:p>
            <a:endParaRPr lang="es-E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AF9908E4-6019-4A21-B078-A7A1903246D8}" type="datetimeFigureOut">
              <a:rPr lang="es-ES" smtClean="0"/>
              <a:t>12/06/2012</a:t>
            </a:fld>
            <a:endParaRPr lang="es-ES"/>
          </a:p>
        </p:txBody>
      </p:sp>
      <p:sp>
        <p:nvSpPr>
          <p:cNvPr id="9" name="Slide Number Placeholder 8"/>
          <p:cNvSpPr>
            <a:spLocks noGrp="1"/>
          </p:cNvSpPr>
          <p:nvPr>
            <p:ph type="sldNum" sz="quarter" idx="11"/>
          </p:nvPr>
        </p:nvSpPr>
        <p:spPr/>
        <p:txBody>
          <a:bodyPr/>
          <a:lstStyle/>
          <a:p>
            <a:fld id="{64851EE0-B370-4975-BCBC-86FED0895FE5}" type="slidenum">
              <a:rPr lang="es-ES" smtClean="0"/>
              <a:t>‹Nº›</a:t>
            </a:fld>
            <a:endParaRPr lang="es-ES"/>
          </a:p>
        </p:txBody>
      </p:sp>
      <p:sp>
        <p:nvSpPr>
          <p:cNvPr id="10" name="Footer Placeholder 9"/>
          <p:cNvSpPr>
            <a:spLocks noGrp="1"/>
          </p:cNvSpPr>
          <p:nvPr>
            <p:ph type="ftr" sz="quarter" idx="12"/>
          </p:nvPr>
        </p:nvSpPr>
        <p:spPr/>
        <p:txBody>
          <a:bodyPr/>
          <a:lstStyle/>
          <a:p>
            <a:endParaRPr lang="es-E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14"/>
          <p:cNvSpPr>
            <a:spLocks noGrp="1"/>
          </p:cNvSpPr>
          <p:nvPr>
            <p:ph type="dt" sz="half" idx="10"/>
          </p:nvPr>
        </p:nvSpPr>
        <p:spPr/>
        <p:txBody>
          <a:bodyPr/>
          <a:lstStyle/>
          <a:p>
            <a:fld id="{AF9908E4-6019-4A21-B078-A7A1903246D8}" type="datetimeFigureOut">
              <a:rPr lang="es-ES" smtClean="0"/>
              <a:t>12/06/2012</a:t>
            </a:fld>
            <a:endParaRPr lang="es-ES"/>
          </a:p>
        </p:txBody>
      </p:sp>
      <p:sp>
        <p:nvSpPr>
          <p:cNvPr id="16" name="Slide Number Placeholder 15"/>
          <p:cNvSpPr>
            <a:spLocks noGrp="1"/>
          </p:cNvSpPr>
          <p:nvPr>
            <p:ph type="sldNum" sz="quarter" idx="11"/>
          </p:nvPr>
        </p:nvSpPr>
        <p:spPr/>
        <p:txBody>
          <a:bodyPr/>
          <a:lstStyle/>
          <a:p>
            <a:fld id="{64851EE0-B370-4975-BCBC-86FED0895FE5}" type="slidenum">
              <a:rPr lang="es-ES" smtClean="0"/>
              <a:t>‹Nº›</a:t>
            </a:fld>
            <a:endParaRPr lang="es-ES"/>
          </a:p>
        </p:txBody>
      </p:sp>
      <p:sp>
        <p:nvSpPr>
          <p:cNvPr id="17" name="Footer Placeholder 16"/>
          <p:cNvSpPr>
            <a:spLocks noGrp="1"/>
          </p:cNvSpPr>
          <p:nvPr>
            <p:ph type="ftr" sz="quarter" idx="12"/>
          </p:nvPr>
        </p:nvSpPr>
        <p:spPr/>
        <p:txBody>
          <a:bodyPr/>
          <a:lstStyle/>
          <a:p>
            <a:endParaRPr lang="es-E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6" name="Date Placeholder 15"/>
          <p:cNvSpPr>
            <a:spLocks noGrp="1"/>
          </p:cNvSpPr>
          <p:nvPr>
            <p:ph type="dt" sz="half" idx="10"/>
          </p:nvPr>
        </p:nvSpPr>
        <p:spPr/>
        <p:txBody>
          <a:bodyPr/>
          <a:lstStyle/>
          <a:p>
            <a:fld id="{AF9908E4-6019-4A21-B078-A7A1903246D8}" type="datetimeFigureOut">
              <a:rPr lang="es-ES" smtClean="0"/>
              <a:t>12/06/2012</a:t>
            </a:fld>
            <a:endParaRPr lang="es-ES"/>
          </a:p>
        </p:txBody>
      </p:sp>
      <p:sp>
        <p:nvSpPr>
          <p:cNvPr id="17" name="Slide Number Placeholder 16"/>
          <p:cNvSpPr>
            <a:spLocks noGrp="1"/>
          </p:cNvSpPr>
          <p:nvPr>
            <p:ph type="sldNum" sz="quarter" idx="11"/>
          </p:nvPr>
        </p:nvSpPr>
        <p:spPr/>
        <p:txBody>
          <a:bodyPr/>
          <a:lstStyle/>
          <a:p>
            <a:fld id="{64851EE0-B370-4975-BCBC-86FED0895FE5}" type="slidenum">
              <a:rPr lang="es-ES" smtClean="0"/>
              <a:t>‹Nº›</a:t>
            </a:fld>
            <a:endParaRPr lang="es-ES"/>
          </a:p>
        </p:txBody>
      </p:sp>
      <p:sp>
        <p:nvSpPr>
          <p:cNvPr id="18" name="Footer Placeholder 17"/>
          <p:cNvSpPr>
            <a:spLocks noGrp="1"/>
          </p:cNvSpPr>
          <p:nvPr>
            <p:ph type="ftr" sz="quarter" idx="12"/>
          </p:nvPr>
        </p:nvSpPr>
        <p:spPr/>
        <p:txBody>
          <a:bodyPr/>
          <a:lstStyle/>
          <a:p>
            <a:endParaRPr lang="es-E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64851EE0-B370-4975-BCBC-86FED0895FE5}" type="slidenum">
              <a:rPr lang="es-ES" smtClean="0"/>
              <a:t>‹Nº›</a:t>
            </a:fld>
            <a:endParaRPr lang="es-E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AF9908E4-6019-4A21-B078-A7A1903246D8}" type="datetimeFigureOut">
              <a:rPr lang="es-ES" smtClean="0"/>
              <a:t>12/06/2012</a:t>
            </a:fld>
            <a:endParaRPr lang="es-E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ESTUDIO TÉCNICO DEL PROCESO PRODUCTIVO</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smtClean="0"/>
              <a:t>El objetivo de este estudio es verificar la posibilidad técnica de la fabricación del producto o la prestación del servicio que pretende realizar con el proyecto. Además, de analizar y determinar el tamaño óptimo, la localización óptima, las inversiones y la organización requerida para realizar la producción.</a:t>
            </a:r>
          </a:p>
          <a:p>
            <a:r>
              <a:rPr lang="es-ES" dirty="0" smtClean="0"/>
              <a:t>En resumen, se pretende resolver las preguntas referentes a dónde, cuánto, cuándo, cómo y con qué producir lo que se desea, por lo que el aspecto técnico operativo de un proyecto comprende todo aquello que tenga relación con el funcionamiento y la operatividad del propio proyecto.</a:t>
            </a:r>
            <a:endParaRPr lang="es-ES" dirty="0"/>
          </a:p>
        </p:txBody>
      </p:sp>
      <p:sp>
        <p:nvSpPr>
          <p:cNvPr id="2" name="1 Título"/>
          <p:cNvSpPr>
            <a:spLocks noGrp="1"/>
          </p:cNvSpPr>
          <p:nvPr>
            <p:ph type="title"/>
          </p:nvPr>
        </p:nvSpPr>
        <p:spPr/>
        <p:txBody>
          <a:bodyPr/>
          <a:lstStyle/>
          <a:p>
            <a:r>
              <a:rPr lang="es-ES" dirty="0" smtClean="0"/>
              <a:t>Estudio técnico</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r>
              <a:rPr lang="es-ES" dirty="0" smtClean="0"/>
              <a:t>El proceso productivo es el procedimiento técnico que se utiliza en el proyecto para obtener los bienes y servicios a partir de insumos, y se identifica como la transformación de una serie de insumos para convertirlos en productos mediante una determinada función de producción.</a:t>
            </a:r>
          </a:p>
          <a:p>
            <a:r>
              <a:rPr lang="es-ES" dirty="0" smtClean="0"/>
              <a:t>El gestor deberá seleccionar una determinada tecnología de producción (conjunto de conocimientos, equipos y procesos) para desarrollar una determinada función de producción. En el momento de seleccionar la tecnología, hay que considerar los resultados del estudio de mercada, pues esto dictará las normas de calidad y la cantidad que se requiere. Otro aspecto importante que se debe considerar es la flexibilidad de los procesos  y equipos, para poder diversificar más fácilmente la producción en un momento dado.</a:t>
            </a:r>
          </a:p>
          <a:p>
            <a:r>
              <a:rPr lang="es-ES" dirty="0" smtClean="0"/>
              <a:t>Otro factor primordial es la adquisición y la maquinaria.</a:t>
            </a:r>
            <a:endParaRPr lang="es-ES" dirty="0"/>
          </a:p>
        </p:txBody>
      </p:sp>
      <p:sp>
        <p:nvSpPr>
          <p:cNvPr id="2" name="1 Título"/>
          <p:cNvSpPr>
            <a:spLocks noGrp="1"/>
          </p:cNvSpPr>
          <p:nvPr>
            <p:ph type="title"/>
          </p:nvPr>
        </p:nvSpPr>
        <p:spPr/>
        <p:txBody>
          <a:bodyPr>
            <a:normAutofit/>
          </a:bodyPr>
          <a:lstStyle/>
          <a:p>
            <a:r>
              <a:rPr lang="es-ES" dirty="0" smtClean="0"/>
              <a:t>Definición del proceso productivo</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571612"/>
            <a:ext cx="8229600" cy="1428759"/>
          </a:xfrm>
        </p:spPr>
        <p:txBody>
          <a:bodyPr>
            <a:normAutofit lnSpcReduction="10000"/>
          </a:bodyPr>
          <a:lstStyle/>
          <a:p>
            <a:r>
              <a:rPr lang="es-ES" dirty="0" smtClean="0"/>
              <a:t>El tamaño del proyecto es su capacidad instalada, y se expresa en unidades de producción por año. La importancia de definir el tamaño, se manifiesta principalmente en su incidencia sobre el nivel de las inversiones y costos que se calculen y por tanto, sobre la estimación de la rentabilidad que podría generar su implementación.</a:t>
            </a:r>
          </a:p>
          <a:p>
            <a:endParaRPr lang="es-ES" dirty="0"/>
          </a:p>
        </p:txBody>
      </p:sp>
      <p:sp>
        <p:nvSpPr>
          <p:cNvPr id="2" name="1 Título"/>
          <p:cNvSpPr>
            <a:spLocks noGrp="1"/>
          </p:cNvSpPr>
          <p:nvPr>
            <p:ph type="title"/>
          </p:nvPr>
        </p:nvSpPr>
        <p:spPr>
          <a:xfrm>
            <a:off x="500034" y="428604"/>
            <a:ext cx="8229600" cy="1143000"/>
          </a:xfrm>
        </p:spPr>
        <p:txBody>
          <a:bodyPr>
            <a:normAutofit/>
          </a:bodyPr>
          <a:lstStyle/>
          <a:p>
            <a:pPr algn="ctr"/>
            <a:r>
              <a:rPr lang="es-ES" sz="4100" dirty="0" smtClean="0"/>
              <a:t>Estudio del tamaño del proyecto.</a:t>
            </a:r>
            <a:endParaRPr lang="es-ES" sz="4100" dirty="0"/>
          </a:p>
        </p:txBody>
      </p:sp>
      <p:sp>
        <p:nvSpPr>
          <p:cNvPr id="4" name="1 Título"/>
          <p:cNvSpPr txBox="1">
            <a:spLocks/>
          </p:cNvSpPr>
          <p:nvPr/>
        </p:nvSpPr>
        <p:spPr>
          <a:xfrm>
            <a:off x="571472" y="3071810"/>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4400" b="0" i="0" u="none" strike="noStrike" kern="1200" cap="none" spc="0" normalizeH="0" baseline="0" noProof="0" dirty="0" smtClean="0">
                <a:ln>
                  <a:noFill/>
                </a:ln>
                <a:solidFill>
                  <a:schemeClr val="tx1"/>
                </a:solidFill>
                <a:effectLst/>
                <a:uLnTx/>
                <a:uFillTx/>
                <a:latin typeface="+mj-lt"/>
                <a:ea typeface="+mj-ea"/>
                <a:cs typeface="+mj-cs"/>
              </a:rPr>
              <a:t>Factores</a:t>
            </a:r>
            <a:r>
              <a:rPr kumimoji="0" lang="es-ES" sz="4400" b="0" i="0" u="none" strike="noStrike" kern="1200" cap="none" spc="0" normalizeH="0" noProof="0" dirty="0" smtClean="0">
                <a:ln>
                  <a:noFill/>
                </a:ln>
                <a:solidFill>
                  <a:schemeClr val="tx1"/>
                </a:solidFill>
                <a:effectLst/>
                <a:uLnTx/>
                <a:uFillTx/>
                <a:latin typeface="+mj-lt"/>
                <a:ea typeface="+mj-ea"/>
                <a:cs typeface="+mj-cs"/>
              </a:rPr>
              <a:t> que determinan el tamaño de un proyecto.</a:t>
            </a:r>
            <a:endParaRPr kumimoji="0" lang="es-E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1 Título"/>
          <p:cNvSpPr txBox="1">
            <a:spLocks/>
          </p:cNvSpPr>
          <p:nvPr/>
        </p:nvSpPr>
        <p:spPr>
          <a:xfrm>
            <a:off x="571472" y="4500570"/>
            <a:ext cx="8229600" cy="11430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s-ES" sz="4400" dirty="0" smtClean="0">
                <a:latin typeface="+mj-lt"/>
                <a:ea typeface="+mj-ea"/>
                <a:cs typeface="+mj-cs"/>
              </a:rPr>
              <a:t>La determinación del tamaño responde a un análisis interrelacionados de una gran cantidad de variables de </a:t>
            </a:r>
            <a:r>
              <a:rPr lang="es-ES" sz="4400" dirty="0" smtClean="0">
                <a:latin typeface="+mj-lt"/>
                <a:ea typeface="+mj-ea"/>
                <a:cs typeface="+mj-cs"/>
              </a:rPr>
              <a:t> un </a:t>
            </a:r>
            <a:r>
              <a:rPr lang="es-ES" sz="4400" dirty="0" smtClean="0">
                <a:latin typeface="+mj-lt"/>
                <a:ea typeface="+mj-ea"/>
                <a:cs typeface="+mj-cs"/>
              </a:rPr>
              <a:t>proyecto.</a:t>
            </a:r>
            <a:endParaRPr kumimoji="0" lang="es-ES"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a:t>Es uno de los factores más importantes para condicionar el tamaño de un proyecto. El tamaño propuesto sólo puede aceptarse en caso de que la demanda sea claramente superior a dicho tamaño. Si el tamaño propuesto fuera igual a la demanda, no se recomendaría llevar a cabo el proyecto, puesto que sería muy riesgoso.</a:t>
            </a:r>
          </a:p>
          <a:p>
            <a:r>
              <a:rPr lang="es-ES" dirty="0"/>
              <a:t>Cuando la demanda es claramente superior al tamaño, éste debe ser tal que sólo se pretenda cubrir un bajo porcentaje de la demanda, normalmente no más de 10%, siempre cuando haya mercado libre</a:t>
            </a:r>
            <a:r>
              <a:rPr lang="es-ES" dirty="0" smtClean="0"/>
              <a:t>.</a:t>
            </a:r>
            <a:endParaRPr lang="es-ES" dirty="0"/>
          </a:p>
        </p:txBody>
      </p:sp>
      <p:sp>
        <p:nvSpPr>
          <p:cNvPr id="2" name="1 Título"/>
          <p:cNvSpPr>
            <a:spLocks noGrp="1"/>
          </p:cNvSpPr>
          <p:nvPr>
            <p:ph type="title"/>
          </p:nvPr>
        </p:nvSpPr>
        <p:spPr/>
        <p:txBody>
          <a:bodyPr/>
          <a:lstStyle/>
          <a:p>
            <a:r>
              <a:rPr lang="es-PE" dirty="0" smtClean="0"/>
              <a:t>Demanda</a:t>
            </a:r>
            <a:endParaRPr lang="es-PE" dirty="0"/>
          </a:p>
        </p:txBody>
      </p:sp>
    </p:spTree>
    <p:extLst>
      <p:ext uri="{BB962C8B-B14F-4D97-AF65-F5344CB8AC3E}">
        <p14:creationId xmlns:p14="http://schemas.microsoft.com/office/powerpoint/2010/main" val="3643020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a:t>El abastecimiento suficiente en cantidad y calidad de materias primas es un aspecto vital en el desarrolla de un proyecto. Se deberá contar con una lista de proveedores de materias primas e insumos, de manera de disminuir el riesgo en caso del incumplimiento de parte de uno de los proveedores. En caso de que el abastecimiento no sea totalmente seguro se recomienda buscar en extranjero dicha provisión, cambiar de tecnología en caso de ser posible o abandonar el proyecto.</a:t>
            </a:r>
          </a:p>
          <a:p>
            <a:endParaRPr lang="es-PE" dirty="0"/>
          </a:p>
          <a:p>
            <a:endParaRPr lang="es-PE" dirty="0"/>
          </a:p>
        </p:txBody>
      </p:sp>
      <p:sp>
        <p:nvSpPr>
          <p:cNvPr id="2" name="1 Título"/>
          <p:cNvSpPr>
            <a:spLocks noGrp="1"/>
          </p:cNvSpPr>
          <p:nvPr>
            <p:ph type="title"/>
          </p:nvPr>
        </p:nvSpPr>
        <p:spPr/>
        <p:txBody>
          <a:bodyPr>
            <a:normAutofit/>
          </a:bodyPr>
          <a:lstStyle/>
          <a:p>
            <a:r>
              <a:rPr lang="es-PE" dirty="0" smtClean="0"/>
              <a:t>Suministros e Insumos</a:t>
            </a:r>
            <a:endParaRPr lang="es-PE" dirty="0"/>
          </a:p>
        </p:txBody>
      </p:sp>
    </p:spTree>
    <p:extLst>
      <p:ext uri="{BB962C8B-B14F-4D97-AF65-F5344CB8AC3E}">
        <p14:creationId xmlns:p14="http://schemas.microsoft.com/office/powerpoint/2010/main" val="1658929877"/>
      </p:ext>
    </p:extLst>
  </p:cSld>
  <p:clrMapOvr>
    <a:masterClrMapping/>
  </p:clrMapOvr>
</p:sld>
</file>

<file path=ppt/theme/theme1.xml><?xml version="1.0" encoding="utf-8"?>
<a:theme xmlns:a="http://schemas.openxmlformats.org/drawingml/2006/main" name="Compuest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22</TotalTime>
  <Words>534</Words>
  <Application>Microsoft Office PowerPoint</Application>
  <PresentationFormat>Presentación en pantalla (4:3)</PresentationFormat>
  <Paragraphs>17</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Compuesto</vt:lpstr>
      <vt:lpstr>ESTUDIO TÉCNICO DEL PROCESO PRODUCTIVO</vt:lpstr>
      <vt:lpstr>Estudio técnico</vt:lpstr>
      <vt:lpstr>Definición del proceso productivo</vt:lpstr>
      <vt:lpstr>Estudio del tamaño del proyecto.</vt:lpstr>
      <vt:lpstr>Demanda</vt:lpstr>
      <vt:lpstr>Suministros e Insumos</vt:lpstr>
    </vt:vector>
  </TitlesOfParts>
  <Company>NSLM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ESTUDIO TÉCNICO DEL PROCESO PRODUCTIVO</dc:title>
  <dc:creator>PC16</dc:creator>
  <cp:lastModifiedBy>user</cp:lastModifiedBy>
  <cp:revision>3</cp:revision>
  <dcterms:created xsi:type="dcterms:W3CDTF">2012-06-12T16:15:39Z</dcterms:created>
  <dcterms:modified xsi:type="dcterms:W3CDTF">2012-06-12T16:40:06Z</dcterms:modified>
</cp:coreProperties>
</file>