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P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1" d="100"/>
          <a:sy n="61" d="100"/>
        </p:scale>
        <p:origin x="-1626" y="-2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PE"/>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9CC7AD-75A7-45B4-A7BC-1A845EB7A70B}" type="datetimeFigureOut">
              <a:rPr lang="es-PE" smtClean="0"/>
              <a:t>25/06/2012</a:t>
            </a:fld>
            <a:endParaRPr lang="es-PE"/>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PE"/>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397D0CC-46DF-42EC-AC20-9B9AAECD3940}" type="slidenum">
              <a:rPr lang="es-PE" smtClean="0"/>
              <a:t>‹Nº›</a:t>
            </a:fld>
            <a:endParaRPr lang="es-PE"/>
          </a:p>
        </p:txBody>
      </p:sp>
    </p:spTree>
    <p:extLst>
      <p:ext uri="{BB962C8B-B14F-4D97-AF65-F5344CB8AC3E}">
        <p14:creationId xmlns:p14="http://schemas.microsoft.com/office/powerpoint/2010/main" val="8553425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pPr>
              <a:defRPr/>
            </a:pPr>
            <a:fld id="{4C99ACC5-7F14-486B-80CE-E8EA126FB3CD}" type="datetimeFigureOut">
              <a:rPr lang="es-PE" smtClean="0"/>
              <a:pPr>
                <a:defRPr/>
              </a:pPr>
              <a:t>25/06/2012</a:t>
            </a:fld>
            <a:endParaRPr lang="es-PE"/>
          </a:p>
        </p:txBody>
      </p:sp>
      <p:sp>
        <p:nvSpPr>
          <p:cNvPr id="5" name="Footer Placeholder 4"/>
          <p:cNvSpPr>
            <a:spLocks noGrp="1"/>
          </p:cNvSpPr>
          <p:nvPr>
            <p:ph type="ftr" sz="quarter" idx="11"/>
          </p:nvPr>
        </p:nvSpPr>
        <p:spPr/>
        <p:txBody>
          <a:bodyPr/>
          <a:lstStyle>
            <a:lvl1pPr>
              <a:defRPr>
                <a:solidFill>
                  <a:schemeClr val="tx2"/>
                </a:solidFill>
              </a:defRPr>
            </a:lvl1pPr>
          </a:lstStyle>
          <a:p>
            <a:pPr>
              <a:defRPr/>
            </a:pPr>
            <a:endParaRPr lang="es-PE"/>
          </a:p>
        </p:txBody>
      </p:sp>
      <p:sp>
        <p:nvSpPr>
          <p:cNvPr id="6" name="Slide Number Placeholder 5"/>
          <p:cNvSpPr>
            <a:spLocks noGrp="1"/>
          </p:cNvSpPr>
          <p:nvPr>
            <p:ph type="sldNum" sz="quarter" idx="12"/>
          </p:nvPr>
        </p:nvSpPr>
        <p:spPr/>
        <p:txBody>
          <a:bodyPr/>
          <a:lstStyle>
            <a:lvl1pPr>
              <a:defRPr>
                <a:solidFill>
                  <a:schemeClr val="tx2"/>
                </a:solidFill>
              </a:defRPr>
            </a:lvl1pPr>
          </a:lstStyle>
          <a:p>
            <a:pPr>
              <a:defRPr/>
            </a:pPr>
            <a:fld id="{33E5E053-1CC2-4395-8BBC-BD3A4CEA8C40}" type="slidenum">
              <a:rPr lang="es-PE" smtClean="0"/>
              <a:pPr>
                <a:defRPr/>
              </a:pPr>
              <a:t>‹Nº›</a:t>
            </a:fld>
            <a:endParaRPr lang="es-PE"/>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fld id="{0ED50CEE-1829-45E1-BBA7-1BBBFDB59710}" type="datetimeFigureOut">
              <a:rPr lang="es-PE" smtClean="0"/>
              <a:pPr>
                <a:defRPr/>
              </a:pPr>
              <a:t>25/06/2012</a:t>
            </a:fld>
            <a:endParaRPr lang="es-PE"/>
          </a:p>
        </p:txBody>
      </p:sp>
      <p:sp>
        <p:nvSpPr>
          <p:cNvPr id="5" name="Footer Placeholder 4"/>
          <p:cNvSpPr>
            <a:spLocks noGrp="1"/>
          </p:cNvSpPr>
          <p:nvPr>
            <p:ph type="ftr" sz="quarter" idx="11"/>
          </p:nvPr>
        </p:nvSpPr>
        <p:spPr/>
        <p:txBody>
          <a:bodyPr/>
          <a:lstStyle/>
          <a:p>
            <a:pPr>
              <a:defRPr/>
            </a:pPr>
            <a:endParaRPr lang="es-PE"/>
          </a:p>
        </p:txBody>
      </p:sp>
      <p:sp>
        <p:nvSpPr>
          <p:cNvPr id="6" name="Slide Number Placeholder 5"/>
          <p:cNvSpPr>
            <a:spLocks noGrp="1"/>
          </p:cNvSpPr>
          <p:nvPr>
            <p:ph type="sldNum" sz="quarter" idx="12"/>
          </p:nvPr>
        </p:nvSpPr>
        <p:spPr/>
        <p:txBody>
          <a:bodyPr/>
          <a:lstStyle/>
          <a:p>
            <a:pPr>
              <a:defRPr/>
            </a:pPr>
            <a:fld id="{F1733679-909B-4447-ADC8-50B6897DACBA}" type="slidenum">
              <a:rPr lang="es-PE" smtClean="0"/>
              <a:pPr>
                <a:defRPr/>
              </a:pPr>
              <a:t>‹Nº›</a:t>
            </a:fld>
            <a:endParaRPr lang="es-PE"/>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fld id="{5B91421E-75EE-484A-A8A6-BA4620C48C5E}" type="datetimeFigureOut">
              <a:rPr lang="es-PE" smtClean="0"/>
              <a:pPr>
                <a:defRPr/>
              </a:pPr>
              <a:t>25/06/2012</a:t>
            </a:fld>
            <a:endParaRPr lang="es-PE"/>
          </a:p>
        </p:txBody>
      </p:sp>
      <p:sp>
        <p:nvSpPr>
          <p:cNvPr id="5" name="Footer Placeholder 4"/>
          <p:cNvSpPr>
            <a:spLocks noGrp="1"/>
          </p:cNvSpPr>
          <p:nvPr>
            <p:ph type="ftr" sz="quarter" idx="11"/>
          </p:nvPr>
        </p:nvSpPr>
        <p:spPr/>
        <p:txBody>
          <a:bodyPr/>
          <a:lstStyle/>
          <a:p>
            <a:pPr>
              <a:defRPr/>
            </a:pPr>
            <a:endParaRPr lang="es-PE"/>
          </a:p>
        </p:txBody>
      </p:sp>
      <p:sp>
        <p:nvSpPr>
          <p:cNvPr id="6" name="Slide Number Placeholder 5"/>
          <p:cNvSpPr>
            <a:spLocks noGrp="1"/>
          </p:cNvSpPr>
          <p:nvPr>
            <p:ph type="sldNum" sz="quarter" idx="12"/>
          </p:nvPr>
        </p:nvSpPr>
        <p:spPr/>
        <p:txBody>
          <a:bodyPr/>
          <a:lstStyle/>
          <a:p>
            <a:pPr>
              <a:defRPr/>
            </a:pPr>
            <a:fld id="{86DE58FD-A0E4-42C2-9CCE-2272D5694B41}" type="slidenum">
              <a:rPr lang="es-PE" smtClean="0"/>
              <a:pPr>
                <a:defRPr/>
              </a:pPr>
              <a:t>‹Nº›</a:t>
            </a:fld>
            <a:endParaRPr lang="es-PE"/>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fld id="{5A6F499F-E031-459B-B484-E557FB7D98EE}" type="datetimeFigureOut">
              <a:rPr lang="es-PE" smtClean="0"/>
              <a:pPr>
                <a:defRPr/>
              </a:pPr>
              <a:t>25/06/2012</a:t>
            </a:fld>
            <a:endParaRPr lang="es-PE"/>
          </a:p>
        </p:txBody>
      </p:sp>
      <p:sp>
        <p:nvSpPr>
          <p:cNvPr id="5" name="Footer Placeholder 4"/>
          <p:cNvSpPr>
            <a:spLocks noGrp="1"/>
          </p:cNvSpPr>
          <p:nvPr>
            <p:ph type="ftr" sz="quarter" idx="11"/>
          </p:nvPr>
        </p:nvSpPr>
        <p:spPr/>
        <p:txBody>
          <a:bodyPr/>
          <a:lstStyle/>
          <a:p>
            <a:pPr>
              <a:defRPr/>
            </a:pPr>
            <a:endParaRPr lang="es-PE"/>
          </a:p>
        </p:txBody>
      </p:sp>
      <p:sp>
        <p:nvSpPr>
          <p:cNvPr id="6" name="Slide Number Placeholder 5"/>
          <p:cNvSpPr>
            <a:spLocks noGrp="1"/>
          </p:cNvSpPr>
          <p:nvPr>
            <p:ph type="sldNum" sz="quarter" idx="12"/>
          </p:nvPr>
        </p:nvSpPr>
        <p:spPr/>
        <p:txBody>
          <a:bodyPr/>
          <a:lstStyle/>
          <a:p>
            <a:pPr>
              <a:defRPr/>
            </a:pPr>
            <a:fld id="{D126F204-A912-42F4-9879-10CA0A33F877}" type="slidenum">
              <a:rPr lang="es-PE" smtClean="0"/>
              <a:pPr>
                <a:defRPr/>
              </a:pPr>
              <a:t>‹Nº›</a:t>
            </a:fld>
            <a:endParaRPr lang="es-PE"/>
          </a:p>
        </p:txBody>
      </p:sp>
      <p:sp>
        <p:nvSpPr>
          <p:cNvPr id="11" name="Title 10"/>
          <p:cNvSpPr>
            <a:spLocks noGrp="1"/>
          </p:cNvSpPr>
          <p:nvPr>
            <p:ph type="title"/>
          </p:nvPr>
        </p:nvSpPr>
        <p:spPr/>
        <p:txBody>
          <a:bodyPr/>
          <a:lstStyle/>
          <a:p>
            <a:r>
              <a:rPr lang="es-ES" smtClean="0"/>
              <a:t>Haga clic para modificar el estilo de título del patrón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fld id="{27DB3316-4D1E-44B8-943B-4C24AC5F9878}" type="datetimeFigureOut">
              <a:rPr lang="es-PE" smtClean="0"/>
              <a:pPr>
                <a:defRPr/>
              </a:pPr>
              <a:t>25/06/2012</a:t>
            </a:fld>
            <a:endParaRPr lang="es-PE"/>
          </a:p>
        </p:txBody>
      </p:sp>
      <p:sp>
        <p:nvSpPr>
          <p:cNvPr id="5" name="Footer Placeholder 4"/>
          <p:cNvSpPr>
            <a:spLocks noGrp="1"/>
          </p:cNvSpPr>
          <p:nvPr>
            <p:ph type="ftr" sz="quarter" idx="11"/>
          </p:nvPr>
        </p:nvSpPr>
        <p:spPr/>
        <p:txBody>
          <a:bodyPr/>
          <a:lstStyle/>
          <a:p>
            <a:pPr>
              <a:defRPr/>
            </a:pPr>
            <a:endParaRPr lang="es-PE"/>
          </a:p>
        </p:txBody>
      </p:sp>
      <p:sp>
        <p:nvSpPr>
          <p:cNvPr id="6" name="Slide Number Placeholder 5"/>
          <p:cNvSpPr>
            <a:spLocks noGrp="1"/>
          </p:cNvSpPr>
          <p:nvPr>
            <p:ph type="sldNum" sz="quarter" idx="12"/>
          </p:nvPr>
        </p:nvSpPr>
        <p:spPr/>
        <p:txBody>
          <a:bodyPr/>
          <a:lstStyle/>
          <a:p>
            <a:pPr>
              <a:defRPr/>
            </a:pPr>
            <a:fld id="{2CB17877-E77C-4330-8C68-AF392B45A81D}" type="slidenum">
              <a:rPr lang="es-PE" smtClean="0"/>
              <a:pPr>
                <a:defRPr/>
              </a:pPr>
              <a:t>‹Nº›</a:t>
            </a:fld>
            <a:endParaRPr lang="es-P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1D481F12-FAF3-4396-A4D1-45D93F30DDD4}" type="datetimeFigureOut">
              <a:rPr lang="es-PE" smtClean="0"/>
              <a:pPr>
                <a:defRPr/>
              </a:pPr>
              <a:t>25/06/2012</a:t>
            </a:fld>
            <a:endParaRPr lang="es-PE"/>
          </a:p>
        </p:txBody>
      </p:sp>
      <p:sp>
        <p:nvSpPr>
          <p:cNvPr id="6" name="Footer Placeholder 5"/>
          <p:cNvSpPr>
            <a:spLocks noGrp="1"/>
          </p:cNvSpPr>
          <p:nvPr>
            <p:ph type="ftr" sz="quarter" idx="11"/>
          </p:nvPr>
        </p:nvSpPr>
        <p:spPr/>
        <p:txBody>
          <a:bodyPr/>
          <a:lstStyle/>
          <a:p>
            <a:pPr>
              <a:defRPr/>
            </a:pPr>
            <a:endParaRPr lang="es-PE"/>
          </a:p>
        </p:txBody>
      </p:sp>
      <p:sp>
        <p:nvSpPr>
          <p:cNvPr id="7" name="Slide Number Placeholder 6"/>
          <p:cNvSpPr>
            <a:spLocks noGrp="1"/>
          </p:cNvSpPr>
          <p:nvPr>
            <p:ph type="sldNum" sz="quarter" idx="12"/>
          </p:nvPr>
        </p:nvSpPr>
        <p:spPr/>
        <p:txBody>
          <a:bodyPr/>
          <a:lstStyle/>
          <a:p>
            <a:pPr>
              <a:defRPr/>
            </a:pPr>
            <a:fld id="{529E4224-9AA2-4829-A100-4D530271CBEC}" type="slidenum">
              <a:rPr lang="es-PE" smtClean="0"/>
              <a:pPr>
                <a:defRPr/>
              </a:pPr>
              <a:t>‹Nº›</a:t>
            </a:fld>
            <a:endParaRPr lang="es-PE"/>
          </a:p>
        </p:txBody>
      </p:sp>
      <p:sp>
        <p:nvSpPr>
          <p:cNvPr id="12" name="Title 1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pPr>
              <a:defRPr/>
            </a:pPr>
            <a:fld id="{C341AE70-B9B3-445D-AB5E-DBB9567A1B52}" type="datetimeFigureOut">
              <a:rPr lang="es-PE" smtClean="0"/>
              <a:pPr>
                <a:defRPr/>
              </a:pPr>
              <a:t>25/06/2012</a:t>
            </a:fld>
            <a:endParaRPr lang="es-PE"/>
          </a:p>
        </p:txBody>
      </p:sp>
      <p:sp>
        <p:nvSpPr>
          <p:cNvPr id="8" name="Footer Placeholder 7"/>
          <p:cNvSpPr>
            <a:spLocks noGrp="1"/>
          </p:cNvSpPr>
          <p:nvPr>
            <p:ph type="ftr" sz="quarter" idx="11"/>
          </p:nvPr>
        </p:nvSpPr>
        <p:spPr/>
        <p:txBody>
          <a:bodyPr/>
          <a:lstStyle/>
          <a:p>
            <a:pPr>
              <a:defRPr/>
            </a:pPr>
            <a:endParaRPr lang="es-PE"/>
          </a:p>
        </p:txBody>
      </p:sp>
      <p:sp>
        <p:nvSpPr>
          <p:cNvPr id="9" name="Slide Number Placeholder 8"/>
          <p:cNvSpPr>
            <a:spLocks noGrp="1"/>
          </p:cNvSpPr>
          <p:nvPr>
            <p:ph type="sldNum" sz="quarter" idx="12"/>
          </p:nvPr>
        </p:nvSpPr>
        <p:spPr/>
        <p:txBody>
          <a:bodyPr/>
          <a:lstStyle/>
          <a:p>
            <a:pPr>
              <a:defRPr/>
            </a:pPr>
            <a:fld id="{3AA4B275-BA55-47E0-B231-D9789CF8506B}" type="slidenum">
              <a:rPr lang="es-PE" smtClean="0"/>
              <a:pPr>
                <a:defRPr/>
              </a:pPr>
              <a:t>‹Nº›</a:t>
            </a:fld>
            <a:endParaRPr lang="es-PE"/>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fld id="{1580417D-DA18-4E78-B2A6-BCFB5552C8C3}" type="datetimeFigureOut">
              <a:rPr lang="es-PE" smtClean="0"/>
              <a:pPr>
                <a:defRPr/>
              </a:pPr>
              <a:t>25/06/2012</a:t>
            </a:fld>
            <a:endParaRPr lang="es-PE"/>
          </a:p>
        </p:txBody>
      </p:sp>
      <p:sp>
        <p:nvSpPr>
          <p:cNvPr id="4" name="Footer Placeholder 3"/>
          <p:cNvSpPr>
            <a:spLocks noGrp="1"/>
          </p:cNvSpPr>
          <p:nvPr>
            <p:ph type="ftr" sz="quarter" idx="11"/>
          </p:nvPr>
        </p:nvSpPr>
        <p:spPr/>
        <p:txBody>
          <a:bodyPr/>
          <a:lstStyle/>
          <a:p>
            <a:pPr>
              <a:defRPr/>
            </a:pPr>
            <a:endParaRPr lang="es-PE"/>
          </a:p>
        </p:txBody>
      </p:sp>
      <p:sp>
        <p:nvSpPr>
          <p:cNvPr id="5" name="Slide Number Placeholder 4"/>
          <p:cNvSpPr>
            <a:spLocks noGrp="1"/>
          </p:cNvSpPr>
          <p:nvPr>
            <p:ph type="sldNum" sz="quarter" idx="12"/>
          </p:nvPr>
        </p:nvSpPr>
        <p:spPr/>
        <p:txBody>
          <a:bodyPr/>
          <a:lstStyle/>
          <a:p>
            <a:pPr>
              <a:defRPr/>
            </a:pPr>
            <a:fld id="{05B80A1C-4B2B-4E9E-B6A0-7E7B07DA9CEE}" type="slidenum">
              <a:rPr lang="es-PE" smtClean="0"/>
              <a:pPr>
                <a:defRPr/>
              </a:pPr>
              <a:t>‹Nº›</a:t>
            </a:fld>
            <a:endParaRPr lang="es-PE"/>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20880E5-BB4B-4B83-8D9C-580426FE6B4F}" type="datetimeFigureOut">
              <a:rPr lang="es-PE" smtClean="0"/>
              <a:pPr>
                <a:defRPr/>
              </a:pPr>
              <a:t>25/06/2012</a:t>
            </a:fld>
            <a:endParaRPr lang="es-PE"/>
          </a:p>
        </p:txBody>
      </p:sp>
      <p:sp>
        <p:nvSpPr>
          <p:cNvPr id="3" name="Footer Placeholder 2"/>
          <p:cNvSpPr>
            <a:spLocks noGrp="1"/>
          </p:cNvSpPr>
          <p:nvPr>
            <p:ph type="ftr" sz="quarter" idx="11"/>
          </p:nvPr>
        </p:nvSpPr>
        <p:spPr/>
        <p:txBody>
          <a:bodyPr/>
          <a:lstStyle/>
          <a:p>
            <a:pPr>
              <a:defRPr/>
            </a:pPr>
            <a:endParaRPr lang="es-PE"/>
          </a:p>
        </p:txBody>
      </p:sp>
      <p:sp>
        <p:nvSpPr>
          <p:cNvPr id="4" name="Slide Number Placeholder 3"/>
          <p:cNvSpPr>
            <a:spLocks noGrp="1"/>
          </p:cNvSpPr>
          <p:nvPr>
            <p:ph type="sldNum" sz="quarter" idx="12"/>
          </p:nvPr>
        </p:nvSpPr>
        <p:spPr/>
        <p:txBody>
          <a:bodyPr/>
          <a:lstStyle/>
          <a:p>
            <a:pPr>
              <a:defRPr/>
            </a:pPr>
            <a:fld id="{32ECE444-10FA-4C10-B807-398B06A454C6}" type="slidenum">
              <a:rPr lang="es-PE" smtClean="0"/>
              <a:pPr>
                <a:defRPr/>
              </a:pPr>
              <a:t>‹Nº›</a:t>
            </a:fld>
            <a:endParaRPr lang="es-P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fld id="{B03A2A01-B16A-4800-A73D-F15F07D21FE7}" type="datetimeFigureOut">
              <a:rPr lang="es-PE" smtClean="0"/>
              <a:pPr>
                <a:defRPr/>
              </a:pPr>
              <a:t>25/06/2012</a:t>
            </a:fld>
            <a:endParaRPr lang="es-PE"/>
          </a:p>
        </p:txBody>
      </p:sp>
      <p:sp>
        <p:nvSpPr>
          <p:cNvPr id="6" name="Footer Placeholder 5"/>
          <p:cNvSpPr>
            <a:spLocks noGrp="1"/>
          </p:cNvSpPr>
          <p:nvPr>
            <p:ph type="ftr" sz="quarter" idx="11"/>
          </p:nvPr>
        </p:nvSpPr>
        <p:spPr/>
        <p:txBody>
          <a:bodyPr/>
          <a:lstStyle/>
          <a:p>
            <a:pPr>
              <a:defRPr/>
            </a:pPr>
            <a:endParaRPr lang="es-PE"/>
          </a:p>
        </p:txBody>
      </p:sp>
      <p:sp>
        <p:nvSpPr>
          <p:cNvPr id="7" name="Slide Number Placeholder 6"/>
          <p:cNvSpPr>
            <a:spLocks noGrp="1"/>
          </p:cNvSpPr>
          <p:nvPr>
            <p:ph type="sldNum" sz="quarter" idx="12"/>
          </p:nvPr>
        </p:nvSpPr>
        <p:spPr/>
        <p:txBody>
          <a:bodyPr/>
          <a:lstStyle/>
          <a:p>
            <a:pPr>
              <a:defRPr/>
            </a:pPr>
            <a:fld id="{B4B28FF6-6A60-47DF-8C58-A01C609D268C}" type="slidenum">
              <a:rPr lang="es-PE" smtClean="0"/>
              <a:pPr>
                <a:defRPr/>
              </a:pPr>
              <a:t>‹Nº›</a:t>
            </a:fld>
            <a:endParaRPr lang="es-P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fld id="{CE527DE4-E5A7-4ABC-AEB4-FAD6EE18C2C5}" type="datetimeFigureOut">
              <a:rPr lang="es-PE" smtClean="0"/>
              <a:pPr>
                <a:defRPr/>
              </a:pPr>
              <a:t>25/06/2012</a:t>
            </a:fld>
            <a:endParaRPr lang="es-PE"/>
          </a:p>
        </p:txBody>
      </p:sp>
      <p:sp>
        <p:nvSpPr>
          <p:cNvPr id="6" name="Footer Placeholder 5"/>
          <p:cNvSpPr>
            <a:spLocks noGrp="1"/>
          </p:cNvSpPr>
          <p:nvPr>
            <p:ph type="ftr" sz="quarter" idx="11"/>
          </p:nvPr>
        </p:nvSpPr>
        <p:spPr/>
        <p:txBody>
          <a:bodyPr/>
          <a:lstStyle/>
          <a:p>
            <a:pPr>
              <a:defRPr/>
            </a:pPr>
            <a:endParaRPr lang="es-PE"/>
          </a:p>
        </p:txBody>
      </p:sp>
      <p:sp>
        <p:nvSpPr>
          <p:cNvPr id="7" name="Slide Number Placeholder 6"/>
          <p:cNvSpPr>
            <a:spLocks noGrp="1"/>
          </p:cNvSpPr>
          <p:nvPr>
            <p:ph type="sldNum" sz="quarter" idx="12"/>
          </p:nvPr>
        </p:nvSpPr>
        <p:spPr/>
        <p:txBody>
          <a:bodyPr/>
          <a:lstStyle/>
          <a:p>
            <a:pPr>
              <a:defRPr/>
            </a:pPr>
            <a:fld id="{D0275C6A-114A-4306-A131-D3A09204C089}" type="slidenum">
              <a:rPr lang="es-PE" smtClean="0"/>
              <a:pPr>
                <a:defRPr/>
              </a:pPr>
              <a:t>‹Nº›</a:t>
            </a:fld>
            <a:endParaRPr lang="es-P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pPr>
              <a:defRPr/>
            </a:pPr>
            <a:fld id="{2791DEE1-3B37-4509-91E0-C0789EAFB24C}" type="datetimeFigureOut">
              <a:rPr lang="es-PE" smtClean="0"/>
              <a:pPr>
                <a:defRPr/>
              </a:pPr>
              <a:t>25/06/2012</a:t>
            </a:fld>
            <a:endParaRPr lang="es-PE"/>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pPr>
              <a:defRPr/>
            </a:pPr>
            <a:endParaRPr lang="es-PE"/>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pPr>
              <a:defRPr/>
            </a:pPr>
            <a:fld id="{0820E012-8143-49B6-9587-687F59E72A23}" type="slidenum">
              <a:rPr lang="es-PE" smtClean="0"/>
              <a:pPr>
                <a:defRPr/>
              </a:pPr>
              <a:t>‹Nº›</a:t>
            </a:fld>
            <a:endParaRPr lang="es-PE"/>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rtlCol="0">
            <a:normAutofit fontScale="90000"/>
          </a:bodyPr>
          <a:lstStyle/>
          <a:p>
            <a:pPr fontAlgn="auto">
              <a:spcAft>
                <a:spcPts val="0"/>
              </a:spcAft>
              <a:defRPr/>
            </a:pPr>
            <a:r>
              <a:rPr lang="es-PE" dirty="0" smtClean="0"/>
              <a:t/>
            </a:r>
            <a:br>
              <a:rPr lang="es-PE" dirty="0" smtClean="0"/>
            </a:br>
            <a:r>
              <a:rPr lang="es-PE" dirty="0" smtClean="0"/>
              <a:t>Organización para iniciar un negocio</a:t>
            </a:r>
          </a:p>
        </p:txBody>
      </p:sp>
      <p:sp>
        <p:nvSpPr>
          <p:cNvPr id="3" name="2 Subtítulo"/>
          <p:cNvSpPr>
            <a:spLocks noGrp="1"/>
          </p:cNvSpPr>
          <p:nvPr>
            <p:ph type="subTitle" idx="1"/>
          </p:nvPr>
        </p:nvSpPr>
        <p:spPr/>
        <p:txBody>
          <a:bodyPr rtlCol="0">
            <a:normAutofit/>
          </a:bodyPr>
          <a:lstStyle/>
          <a:p>
            <a:pPr fontAlgn="auto">
              <a:spcAft>
                <a:spcPts val="0"/>
              </a:spcAft>
              <a:buFont typeface="Arial" pitchFamily="34" charset="0"/>
              <a:buNone/>
              <a:defRPr/>
            </a:pPr>
            <a:r>
              <a:rPr lang="es-PE" dirty="0" smtClean="0"/>
              <a:t>En esta sección abordaremos cuatro decisiones que todo empresario debe tomar: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0" y="188640"/>
            <a:ext cx="8496944" cy="6336704"/>
          </a:xfrm>
        </p:spPr>
        <p:txBody>
          <a:bodyPr>
            <a:normAutofit fontScale="55000" lnSpcReduction="20000"/>
          </a:bodyPr>
          <a:lstStyle/>
          <a:p>
            <a:r>
              <a:rPr lang="es-PE" sz="2500" dirty="0" smtClean="0"/>
              <a:t>Su contador</a:t>
            </a:r>
            <a:br>
              <a:rPr lang="es-PE" sz="2500" dirty="0" smtClean="0"/>
            </a:br>
            <a:r>
              <a:rPr lang="es-PE" sz="2500" dirty="0" smtClean="0"/>
              <a:t>Puede ser un asesor importante para las primeras decisiones, en materias como:</a:t>
            </a:r>
            <a:br>
              <a:rPr lang="es-PE" sz="2500" dirty="0" smtClean="0"/>
            </a:br>
            <a:endParaRPr lang="es-PE" sz="2500" dirty="0" smtClean="0"/>
          </a:p>
          <a:p>
            <a:pPr>
              <a:buFont typeface="Courier New" pitchFamily="49" charset="0"/>
              <a:buChar char="o"/>
            </a:pPr>
            <a:r>
              <a:rPr lang="es-PE" sz="2500" dirty="0" smtClean="0"/>
              <a:t>Decidir cual seria la división adecuada del capital que usted aporta a una sociedad anónima, entre acciones y prestamos.</a:t>
            </a:r>
          </a:p>
          <a:p>
            <a:pPr>
              <a:buFont typeface="Courier New" pitchFamily="49" charset="0"/>
              <a:buChar char="o"/>
            </a:pPr>
            <a:r>
              <a:rPr lang="es-PE" sz="2500" dirty="0" smtClean="0"/>
              <a:t>Determinar la mejor estructura de propiedad</a:t>
            </a:r>
          </a:p>
          <a:p>
            <a:pPr>
              <a:buFont typeface="Courier New" pitchFamily="49" charset="0"/>
              <a:buChar char="o"/>
            </a:pPr>
            <a:r>
              <a:rPr lang="es-PE" sz="2500" dirty="0" smtClean="0"/>
              <a:t>Asistirlo en la preparación de los libros y registros de la empresa</a:t>
            </a:r>
          </a:p>
          <a:p>
            <a:pPr>
              <a:buFont typeface="Courier New" pitchFamily="49" charset="0"/>
              <a:buChar char="o"/>
            </a:pPr>
            <a:r>
              <a:rPr lang="es-PE" sz="2500" dirty="0" smtClean="0"/>
              <a:t>Asesorarlo frente a sus necesidades computacionales para fines contables.</a:t>
            </a:r>
            <a:br>
              <a:rPr lang="es-PE" sz="2500" dirty="0" smtClean="0"/>
            </a:br>
            <a:endParaRPr lang="es-PE" sz="2500" dirty="0" smtClean="0"/>
          </a:p>
          <a:p>
            <a:r>
              <a:rPr lang="es-PE" sz="2500" dirty="0" smtClean="0"/>
              <a:t>Su proveedor de servicios de planilla</a:t>
            </a:r>
            <a:br>
              <a:rPr lang="es-PE" sz="2500" dirty="0" smtClean="0"/>
            </a:br>
            <a:r>
              <a:rPr lang="es-PE" sz="2500" dirty="0" smtClean="0"/>
              <a:t>Los proveedores de servicios de planilla pueden asumir las responsabilidades de un departamento de recursos humanos (RR.HH.). Su labor puede consistir en:</a:t>
            </a:r>
          </a:p>
          <a:p>
            <a:pPr>
              <a:buFont typeface="Courier New" pitchFamily="49" charset="0"/>
              <a:buChar char="o"/>
            </a:pPr>
            <a:r>
              <a:rPr lang="es-PE" sz="2500" dirty="0" smtClean="0"/>
              <a:t> Llevar la planilla, incluidos los depósitos tributarios, declaraciones y devoluciones del impuesto sobre salarios.</a:t>
            </a:r>
          </a:p>
          <a:p>
            <a:pPr>
              <a:buFont typeface="Courier New" pitchFamily="49" charset="0"/>
              <a:buChar char="o"/>
            </a:pPr>
            <a:r>
              <a:rPr lang="es-PE" sz="2500" dirty="0" smtClean="0"/>
              <a:t>Desarrollar un manual de personal</a:t>
            </a:r>
          </a:p>
          <a:p>
            <a:pPr>
              <a:buFont typeface="Courier New" pitchFamily="49" charset="0"/>
              <a:buChar char="o"/>
            </a:pPr>
            <a:r>
              <a:rPr lang="es-PE" sz="2500" dirty="0" smtClean="0"/>
              <a:t>Colaborar en la contratación, entrevista, capacitación y supervisión de los empleados.</a:t>
            </a:r>
          </a:p>
          <a:p>
            <a:pPr>
              <a:buFont typeface="Courier New" pitchFamily="49" charset="0"/>
              <a:buChar char="o"/>
            </a:pPr>
            <a:r>
              <a:rPr lang="es-PE" sz="2500" dirty="0" smtClean="0"/>
              <a:t>Administrar los beneficios</a:t>
            </a:r>
          </a:p>
          <a:p>
            <a:pPr>
              <a:buFont typeface="Courier New" pitchFamily="49" charset="0"/>
              <a:buChar char="o"/>
            </a:pPr>
            <a:r>
              <a:rPr lang="es-PE" sz="2500" dirty="0" smtClean="0"/>
              <a:t>Administrar los seguros de desempleo</a:t>
            </a:r>
          </a:p>
          <a:p>
            <a:pPr>
              <a:buFont typeface="Courier New" pitchFamily="49" charset="0"/>
              <a:buChar char="o"/>
            </a:pPr>
            <a:endParaRPr lang="es-PE" sz="2500" dirty="0"/>
          </a:p>
          <a:p>
            <a:r>
              <a:rPr lang="es-PE" sz="2500" dirty="0" smtClean="0"/>
              <a:t>Su administrador del plan de pensiones</a:t>
            </a:r>
            <a:br>
              <a:rPr lang="es-PE" sz="2500" dirty="0" smtClean="0"/>
            </a:br>
            <a:r>
              <a:rPr lang="es-PE" sz="2500" dirty="0" smtClean="0"/>
              <a:t>En su calidad de empresario, puede participar de los beneficios de planes de pensiones con diferimiento de impuestos para usted y sus empleados. Una buena planificación relativa a pensiones le ayudará a atraer y retener a los buenos empleados. En la actualidad, algunos proveedores de servicios de planilla son responsables de la administración de los planes de pensiones.</a:t>
            </a:r>
          </a:p>
          <a:p>
            <a:r>
              <a:rPr lang="es-PE" sz="2500" dirty="0" smtClean="0"/>
              <a:t>Los profesionales que trabajan para usted también pueden prestar asistencia en el desarrollo de su plan de negocios, aconsejándolo respecto a:</a:t>
            </a:r>
          </a:p>
          <a:p>
            <a:pPr>
              <a:buFont typeface="Courier New" pitchFamily="49" charset="0"/>
              <a:buChar char="o"/>
            </a:pPr>
            <a:r>
              <a:rPr lang="es-PE" sz="2500" dirty="0" smtClean="0"/>
              <a:t> la organización adecuada</a:t>
            </a:r>
          </a:p>
          <a:p>
            <a:pPr>
              <a:buFont typeface="Courier New" pitchFamily="49" charset="0"/>
              <a:buChar char="o"/>
            </a:pPr>
            <a:r>
              <a:rPr lang="es-PE" sz="2500" dirty="0" smtClean="0"/>
              <a:t>La asignación de responsabilidades a cada socio, como el nivel de control que tendrá cada parte.</a:t>
            </a:r>
          </a:p>
          <a:p>
            <a:pPr>
              <a:buFont typeface="Courier New" pitchFamily="49" charset="0"/>
              <a:buChar char="o"/>
            </a:pPr>
            <a:r>
              <a:rPr lang="es-PE" sz="2500" dirty="0" smtClean="0"/>
              <a:t>Las áreas que serán la responsabilidad primaria de cada uno y el grado de propiedad de cada socio.</a:t>
            </a:r>
          </a:p>
          <a:p>
            <a:endParaRPr lang="es-PE" dirty="0" smtClean="0"/>
          </a:p>
        </p:txBody>
      </p:sp>
    </p:spTree>
    <p:extLst>
      <p:ext uri="{BB962C8B-B14F-4D97-AF65-F5344CB8AC3E}">
        <p14:creationId xmlns:p14="http://schemas.microsoft.com/office/powerpoint/2010/main" val="4091424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asinodelosbarrios.es/joomla15/images/stories/socios.jpg"/>
          <p:cNvPicPr>
            <a:picLocks noChangeAspect="1" noChangeArrowheads="1"/>
          </p:cNvPicPr>
          <p:nvPr/>
        </p:nvPicPr>
        <p:blipFill>
          <a:blip r:embed="rId2">
            <a:extLst>
              <a:ext uri="{BEBA8EAE-BF5A-486C-A8C5-ECC9F3942E4B}">
                <a14:imgProps xmlns:a14="http://schemas.microsoft.com/office/drawing/2010/main">
                  <a14:imgLayer r:embed="rId3">
                    <a14:imgEffect>
                      <a14:artisticMosiaicBubbles/>
                    </a14:imgEffect>
                  </a14:imgLayer>
                </a14:imgProps>
              </a:ext>
              <a:ext uri="{28A0092B-C50C-407E-A947-70E740481C1C}">
                <a14:useLocalDpi xmlns:a14="http://schemas.microsoft.com/office/drawing/2010/main" val="0"/>
              </a:ext>
            </a:extLst>
          </a:blip>
          <a:srcRect/>
          <a:stretch>
            <a:fillRect/>
          </a:stretch>
        </p:blipFill>
        <p:spPr bwMode="auto">
          <a:xfrm>
            <a:off x="6084168" y="4005064"/>
            <a:ext cx="2160240" cy="2069941"/>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3" name="2 Marcador de contenido"/>
          <p:cNvSpPr>
            <a:spLocks noGrp="1"/>
          </p:cNvSpPr>
          <p:nvPr>
            <p:ph idx="1"/>
          </p:nvPr>
        </p:nvSpPr>
        <p:spPr>
          <a:xfrm>
            <a:off x="699247" y="2248347"/>
            <a:ext cx="7545161" cy="3826658"/>
          </a:xfrm>
        </p:spPr>
        <p:txBody>
          <a:bodyPr rtlCol="0">
            <a:normAutofit fontScale="70000" lnSpcReduction="20000"/>
          </a:bodyPr>
          <a:lstStyle/>
          <a:p>
            <a:pPr fontAlgn="auto">
              <a:spcAft>
                <a:spcPts val="0"/>
              </a:spcAft>
              <a:buFont typeface="Arial" pitchFamily="34" charset="0"/>
              <a:buChar char="•"/>
              <a:defRPr/>
            </a:pPr>
            <a:r>
              <a:rPr lang="es-PE" dirty="0" smtClean="0"/>
              <a:t>Es aconsejable tomar la decisión de tener un socio o no comparando los elementos «a favor» y «en contra». Las razones mas frecuentes para asociarse con otra persona para iniciar la empresa son:</a:t>
            </a:r>
          </a:p>
          <a:p>
            <a:pPr fontAlgn="auto">
              <a:spcAft>
                <a:spcPts val="0"/>
              </a:spcAft>
              <a:buFont typeface="Arial" pitchFamily="34" charset="0"/>
              <a:buChar char="•"/>
              <a:defRPr/>
            </a:pPr>
            <a:r>
              <a:rPr lang="es-PE" dirty="0" smtClean="0"/>
              <a:t>La unión hace la fuerza. En otras palabras, dos cabezas piensan mas que una en el momento de analizar y tomar decisiones.</a:t>
            </a:r>
          </a:p>
          <a:p>
            <a:pPr fontAlgn="auto">
              <a:spcAft>
                <a:spcPts val="0"/>
              </a:spcAft>
              <a:buFont typeface="Arial" pitchFamily="34" charset="0"/>
              <a:buChar char="•"/>
              <a:defRPr/>
            </a:pPr>
            <a:r>
              <a:rPr lang="es-PE" dirty="0" smtClean="0"/>
              <a:t>No estará obligado a estar siempre presente en la empresa. Habrá otra persona con quien compartir el trabajo, lo que le permitirá tomarse vacaciones y quedarse en casa en caso de estar enfermo.</a:t>
            </a:r>
          </a:p>
          <a:p>
            <a:pPr fontAlgn="auto">
              <a:spcAft>
                <a:spcPts val="0"/>
              </a:spcAft>
              <a:buFont typeface="Arial" pitchFamily="34" charset="0"/>
              <a:buChar char="•"/>
              <a:defRPr/>
            </a:pPr>
            <a:r>
              <a:rPr lang="es-PE" dirty="0" smtClean="0"/>
              <a:t>Contara con un colaborador muy motivado y no solo alguien que trabaja por el dinero que se le paga.</a:t>
            </a:r>
          </a:p>
          <a:p>
            <a:pPr fontAlgn="auto">
              <a:spcAft>
                <a:spcPts val="0"/>
              </a:spcAft>
              <a:buFont typeface="Arial" pitchFamily="34" charset="0"/>
              <a:buChar char="•"/>
              <a:defRPr/>
            </a:pPr>
            <a:r>
              <a:rPr lang="es-PE" dirty="0" smtClean="0"/>
              <a:t>Los socios también pueden ser una ventaja si se produce una complementación de habilidades.</a:t>
            </a:r>
          </a:p>
          <a:p>
            <a:pPr fontAlgn="auto">
              <a:spcAft>
                <a:spcPts val="0"/>
              </a:spcAft>
              <a:buFont typeface="Arial" pitchFamily="34" charset="0"/>
              <a:buChar char="•"/>
              <a:defRPr/>
            </a:pPr>
            <a:r>
              <a:rPr lang="es-PE" dirty="0" smtClean="0"/>
              <a:t>Es posible que deba contar con un socio que aporte capital y comparta el riesgo cuando las utilidades no sean las esperadas</a:t>
            </a:r>
          </a:p>
        </p:txBody>
      </p:sp>
      <p:sp>
        <p:nvSpPr>
          <p:cNvPr id="3074" name="1 Título"/>
          <p:cNvSpPr>
            <a:spLocks noGrp="1"/>
          </p:cNvSpPr>
          <p:nvPr>
            <p:ph type="title"/>
          </p:nvPr>
        </p:nvSpPr>
        <p:spPr/>
        <p:txBody>
          <a:bodyPr>
            <a:normAutofit fontScale="90000"/>
          </a:bodyPr>
          <a:lstStyle/>
          <a:p>
            <a:r>
              <a:rPr lang="es-PE" dirty="0" smtClean="0"/>
              <a:t>En caso de contar con un socio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t2.gstatic.com/images?q=tbn:ANd9GcQXKlbDLFePcee1HOAAIC1MHUjdPFPCRxw5DAIrd1BnQ9284p389rqpjL0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4509120"/>
            <a:ext cx="2457450" cy="1857376"/>
          </a:xfrm>
          <a:prstGeom prst="rect">
            <a:avLst/>
          </a:prstGeom>
          <a:noFill/>
          <a:extLst>
            <a:ext uri="{909E8E84-426E-40DD-AFC4-6F175D3DCCD1}">
              <a14:hiddenFill xmlns:a14="http://schemas.microsoft.com/office/drawing/2010/main">
                <a:solidFill>
                  <a:srgbClr val="FFFFFF"/>
                </a:solidFill>
              </a14:hiddenFill>
            </a:ext>
          </a:extLst>
        </p:spPr>
      </p:pic>
      <p:sp>
        <p:nvSpPr>
          <p:cNvPr id="3" name="2 Marcador de contenido"/>
          <p:cNvSpPr>
            <a:spLocks noGrp="1"/>
          </p:cNvSpPr>
          <p:nvPr>
            <p:ph idx="1"/>
          </p:nvPr>
        </p:nvSpPr>
        <p:spPr>
          <a:xfrm>
            <a:off x="539552" y="476672"/>
            <a:ext cx="7499176" cy="5714999"/>
          </a:xfrm>
        </p:spPr>
        <p:txBody>
          <a:bodyPr rtlCol="0">
            <a:normAutofit lnSpcReduction="10000"/>
          </a:bodyPr>
          <a:lstStyle/>
          <a:p>
            <a:pPr marL="0" indent="0" algn="ctr" fontAlgn="auto">
              <a:spcAft>
                <a:spcPts val="0"/>
              </a:spcAft>
              <a:buNone/>
              <a:defRPr/>
            </a:pPr>
            <a:r>
              <a:rPr lang="es-PE" sz="3200" b="1" dirty="0">
                <a:solidFill>
                  <a:schemeClr val="accent2"/>
                </a:solidFill>
              </a:rPr>
              <a:t>Algunos de los argumentos en contra de tener un socio son:</a:t>
            </a:r>
            <a:endParaRPr lang="es-PE" sz="3200" b="1" dirty="0" smtClean="0">
              <a:solidFill>
                <a:schemeClr val="accent2"/>
              </a:solidFill>
            </a:endParaRPr>
          </a:p>
          <a:p>
            <a:pPr fontAlgn="auto">
              <a:spcAft>
                <a:spcPts val="0"/>
              </a:spcAft>
              <a:buFont typeface="Arial" pitchFamily="34" charset="0"/>
              <a:buChar char="•"/>
              <a:defRPr/>
            </a:pPr>
            <a:r>
              <a:rPr lang="es-PE" dirty="0" smtClean="0"/>
              <a:t>Deberá compartir los beneficios si la empresa logra tener éxito.</a:t>
            </a:r>
          </a:p>
          <a:p>
            <a:pPr fontAlgn="auto">
              <a:spcAft>
                <a:spcPts val="0"/>
              </a:spcAft>
              <a:buFont typeface="Arial" pitchFamily="34" charset="0"/>
              <a:buChar char="•"/>
              <a:defRPr/>
            </a:pPr>
            <a:r>
              <a:rPr lang="es-PE" dirty="0" smtClean="0"/>
              <a:t>Perderá el control total de la empresa, en especial si </a:t>
            </a:r>
            <a:r>
              <a:rPr lang="es-PE" dirty="0" smtClean="0"/>
              <a:t>usted </a:t>
            </a:r>
            <a:r>
              <a:rPr lang="es-PE" dirty="0" smtClean="0"/>
              <a:t>y su socio tienen problemas para tomar decisiones</a:t>
            </a:r>
          </a:p>
          <a:p>
            <a:pPr fontAlgn="auto">
              <a:spcAft>
                <a:spcPts val="0"/>
              </a:spcAft>
              <a:buFont typeface="Arial" pitchFamily="34" charset="0"/>
              <a:buChar char="•"/>
              <a:defRPr/>
            </a:pPr>
            <a:r>
              <a:rPr lang="es-PE" dirty="0" smtClean="0"/>
              <a:t>Deberá compartir el reconocimiento si la empresa prospera</a:t>
            </a:r>
          </a:p>
          <a:p>
            <a:pPr fontAlgn="auto">
              <a:spcAft>
                <a:spcPts val="0"/>
              </a:spcAft>
              <a:buFont typeface="Arial" pitchFamily="34" charset="0"/>
              <a:buChar char="•"/>
              <a:defRPr/>
            </a:pPr>
            <a:r>
              <a:rPr lang="es-PE" dirty="0" smtClean="0"/>
              <a:t>Un socio carente de buen juicio puede llevarlo al desastre</a:t>
            </a:r>
          </a:p>
          <a:p>
            <a:pPr fontAlgn="auto">
              <a:spcAft>
                <a:spcPts val="0"/>
              </a:spcAft>
              <a:buFont typeface="Arial" pitchFamily="34" charset="0"/>
              <a:buChar char="•"/>
              <a:defRPr/>
            </a:pPr>
            <a:r>
              <a:rPr lang="es-PE" dirty="0" smtClean="0"/>
              <a:t>Corre el riesgo de enfrentar desavenencias y tal vez sea necesario que un socio compre la participación del otro si estas diferencias son irreconciliables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marketingnegocio.com/wp-content/uploads/2011/03/comercializacion-por-internet.jpg"/>
          <p:cNvPicPr>
            <a:picLocks noChangeAspect="1" noChangeArrowheads="1"/>
          </p:cNvPicPr>
          <p:nvPr/>
        </p:nvPicPr>
        <p:blipFill>
          <a:blip r:embed="rId2">
            <a:extLst>
              <a:ext uri="{BEBA8EAE-BF5A-486C-A8C5-ECC9F3942E4B}">
                <a14:imgProps xmlns:a14="http://schemas.microsoft.com/office/drawing/2010/main">
                  <a14:imgLayer r:embed="rId3">
                    <a14:imgEffect>
                      <a14:artisticCrisscrossEtching/>
                    </a14:imgEffect>
                  </a14:imgLayer>
                </a14:imgProps>
              </a:ext>
              <a:ext uri="{28A0092B-C50C-407E-A947-70E740481C1C}">
                <a14:useLocalDpi xmlns:a14="http://schemas.microsoft.com/office/drawing/2010/main" val="0"/>
              </a:ext>
            </a:extLst>
          </a:blip>
          <a:srcRect/>
          <a:stretch>
            <a:fillRect/>
          </a:stretch>
        </p:blipFill>
        <p:spPr bwMode="auto">
          <a:xfrm>
            <a:off x="5436096" y="3501008"/>
            <a:ext cx="2857500" cy="2686051"/>
          </a:xfrm>
          <a:prstGeom prst="rect">
            <a:avLst/>
          </a:prstGeom>
          <a:noFill/>
          <a:extLst>
            <a:ext uri="{909E8E84-426E-40DD-AFC4-6F175D3DCCD1}">
              <a14:hiddenFill xmlns:a14="http://schemas.microsoft.com/office/drawing/2010/main">
                <a:solidFill>
                  <a:srgbClr val="FFFFFF"/>
                </a:solidFill>
              </a14:hiddenFill>
            </a:ext>
          </a:extLst>
        </p:spPr>
      </p:pic>
      <p:sp>
        <p:nvSpPr>
          <p:cNvPr id="3" name="2 Marcador de contenido"/>
          <p:cNvSpPr>
            <a:spLocks noGrp="1"/>
          </p:cNvSpPr>
          <p:nvPr>
            <p:ph idx="1"/>
          </p:nvPr>
        </p:nvSpPr>
        <p:spPr/>
        <p:txBody>
          <a:bodyPr rtlCol="0">
            <a:normAutofit fontScale="85000" lnSpcReduction="10000"/>
          </a:bodyPr>
          <a:lstStyle/>
          <a:p>
            <a:pPr fontAlgn="auto">
              <a:spcAft>
                <a:spcPts val="0"/>
              </a:spcAft>
              <a:buFont typeface="Arial" pitchFamily="34" charset="0"/>
              <a:buChar char="•"/>
              <a:defRPr/>
            </a:pPr>
            <a:r>
              <a:rPr lang="es-PE" dirty="0" smtClean="0"/>
              <a:t>Ya sea si trabaja solo o con otra persona, es aconsejable que se haga asesorar por un abogado a fin de determinar cual es la organización comercial que mas le conviene. Las alternativas son las siguientes:</a:t>
            </a:r>
          </a:p>
          <a:p>
            <a:pPr fontAlgn="auto">
              <a:spcAft>
                <a:spcPts val="0"/>
              </a:spcAft>
              <a:buFont typeface="Arial" pitchFamily="34" charset="0"/>
              <a:buChar char="•"/>
              <a:defRPr/>
            </a:pPr>
            <a:r>
              <a:rPr lang="es-PE" dirty="0" smtClean="0"/>
              <a:t>Una empresa individual tiene un solo dueño. Este tendrá responsabilidad ilimitada respecto de las obligaciones de la empresa y los ingresos o perdidas que registre se informaran en su declaración personal del impuesto a la renta, al igual que toda otra entrada o gasto que de una sociedad habitualmente. Aunque esta forma de organización evita incurrir en los gastos de constitución de una sociedad anonima o de personas, muchos empresarios comienzan a operar de esta manera porque desconocen las demás.</a:t>
            </a:r>
          </a:p>
          <a:p>
            <a:pPr marL="0" indent="0" fontAlgn="auto">
              <a:spcAft>
                <a:spcPts val="0"/>
              </a:spcAft>
              <a:buFont typeface="Arial" pitchFamily="34" charset="0"/>
              <a:buNone/>
              <a:defRPr/>
            </a:pPr>
            <a:endParaRPr lang="es-PE" dirty="0" smtClean="0"/>
          </a:p>
        </p:txBody>
      </p:sp>
      <p:sp>
        <p:nvSpPr>
          <p:cNvPr id="2" name="1 Título"/>
          <p:cNvSpPr>
            <a:spLocks noGrp="1"/>
          </p:cNvSpPr>
          <p:nvPr>
            <p:ph type="title"/>
          </p:nvPr>
        </p:nvSpPr>
        <p:spPr>
          <a:xfrm>
            <a:off x="755576" y="476672"/>
            <a:ext cx="7756263" cy="1054250"/>
          </a:xfrm>
        </p:spPr>
        <p:txBody>
          <a:bodyPr rtlCol="0">
            <a:noAutofit/>
          </a:bodyPr>
          <a:lstStyle/>
          <a:p>
            <a:pPr fontAlgn="auto">
              <a:spcAft>
                <a:spcPts val="0"/>
              </a:spcAft>
              <a:defRPr/>
            </a:pPr>
            <a:r>
              <a:rPr lang="es-PE" sz="3600" b="1" dirty="0" smtClean="0"/>
              <a:t>¿Qué tipo de comercialización comercial le conviene mas?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813"/>
            <a:ext cx="8219256" cy="3888283"/>
          </a:xfrm>
        </p:spPr>
        <p:txBody>
          <a:bodyPr rtlCol="0">
            <a:normAutofit fontScale="85000" lnSpcReduction="10000"/>
          </a:bodyPr>
          <a:lstStyle/>
          <a:p>
            <a:pPr fontAlgn="auto">
              <a:spcAft>
                <a:spcPts val="0"/>
              </a:spcAft>
              <a:buFont typeface="Arial" pitchFamily="34" charset="0"/>
              <a:buChar char="•"/>
              <a:defRPr/>
            </a:pPr>
            <a:r>
              <a:rPr lang="es-PE" b="1" dirty="0" smtClean="0"/>
              <a:t>En una sociedad de personas</a:t>
            </a:r>
            <a:r>
              <a:rPr lang="es-PE" dirty="0" smtClean="0"/>
              <a:t>, cada uno de los socios tendrá responsabilidad ilimitada respecto de las deudas de la empresa. Tanto los ingresos como los gastos se declaran individualmente para fines tributarios, aun cuando, posteriormente, cada socio debe declarar su parte proporcional de las utilidades o perdidas que ha registrado la empresa como otra entrada en su declaración personal del impuesto a la renta.</a:t>
            </a:r>
          </a:p>
          <a:p>
            <a:pPr fontAlgn="auto">
              <a:spcAft>
                <a:spcPts val="0"/>
              </a:spcAft>
              <a:buFont typeface="Arial" pitchFamily="34" charset="0"/>
              <a:buChar char="•"/>
              <a:defRPr/>
            </a:pPr>
            <a:r>
              <a:rPr lang="es-PE" b="1" dirty="0" smtClean="0"/>
              <a:t>En una sociedad en comandita</a:t>
            </a:r>
            <a:r>
              <a:rPr lang="es-PE" dirty="0" smtClean="0"/>
              <a:t>, cada uno de los socios tiene responsabilidad ilimitada por las deudas de la sociedad, pero la exposición del socio comanditario a esta deuda se limita a su contribución. Con algunas excepciones menores, la declaración para fines tributarios es la misma que debe realizar una sociedad de personas.</a:t>
            </a:r>
          </a:p>
        </p:txBody>
      </p:sp>
      <p:pic>
        <p:nvPicPr>
          <p:cNvPr id="4098" name="Picture 2" descr="http://3.bp.blogspot.com/-PqHsOC0umrA/TVo4DBxOyYI/AAAAAAAADRw/EjUefPMgG-8/s1600/socieda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3861048"/>
            <a:ext cx="2808312" cy="250927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9"/>
            <a:ext cx="8291264" cy="3960439"/>
          </a:xfrm>
        </p:spPr>
        <p:txBody>
          <a:bodyPr rtlCol="0">
            <a:normAutofit fontScale="77500" lnSpcReduction="20000"/>
          </a:bodyPr>
          <a:lstStyle/>
          <a:p>
            <a:pPr fontAlgn="auto">
              <a:spcAft>
                <a:spcPts val="0"/>
              </a:spcAft>
              <a:buFont typeface="Arial" pitchFamily="34" charset="0"/>
              <a:buChar char="•"/>
              <a:defRPr/>
            </a:pPr>
            <a:r>
              <a:rPr lang="es-PE" b="1" dirty="0" smtClean="0"/>
              <a:t>Una sociedad anonima </a:t>
            </a:r>
            <a:r>
              <a:rPr lang="es-PE" dirty="0" smtClean="0"/>
              <a:t>otorga responsabilidad limitada a los inversionistas. Con la salvedad que se indica mas adelante, ninguno de los accionistas de una sociedad anonima tiene obligaciones respecto de las deudas, razón por la cual los acreedores solo pueden reclamar los activos de la sociedad anonima como pago. Las sociedades anónimas realizan su propia declaración de impuestos y pagan sus propios impuestos a la renta. Si la sociedad distribuye algunas de sus utilidades en forma de dividendos, no reduce el dividendo al calcular sus impuestos; no obstante, los accionistas que han percibido estos beneficios deben pagar impuestos sobre los mismos, aun cuando la sociedad anonima haya pagado impuestos sobre las utilidades.</a:t>
            </a:r>
          </a:p>
          <a:p>
            <a:pPr fontAlgn="auto">
              <a:spcAft>
                <a:spcPts val="0"/>
              </a:spcAft>
              <a:buFont typeface="Arial" pitchFamily="34" charset="0"/>
              <a:buChar char="•"/>
              <a:defRPr/>
            </a:pPr>
            <a:r>
              <a:rPr lang="es-PE" dirty="0" smtClean="0"/>
              <a:t>Una sociedad anonima que ha optado por operar como una </a:t>
            </a:r>
            <a:r>
              <a:rPr lang="es-PE" b="1" dirty="0" smtClean="0"/>
              <a:t>sociedad por acciones </a:t>
            </a:r>
            <a:r>
              <a:rPr lang="es-PE" dirty="0" smtClean="0"/>
              <a:t>para efectos del impuesto federal a la renta, recibe el tratamiento de una sociedad de personas para fines tributarios y de una sociedad anónima en cualquier otro caso.</a:t>
            </a:r>
            <a:endParaRPr lang="es-PE" b="1" dirty="0" smtClean="0"/>
          </a:p>
        </p:txBody>
      </p:sp>
      <p:pic>
        <p:nvPicPr>
          <p:cNvPr id="5122" name="Picture 2" descr="http://sociedades-del-conocimiento.wikispaces.com/file/view/sociedad.jpg/87251595/socied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4293096"/>
            <a:ext cx="2880320" cy="216024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971600" y="836712"/>
            <a:ext cx="7272808" cy="2880320"/>
          </a:xfrm>
        </p:spPr>
        <p:txBody>
          <a:bodyPr>
            <a:normAutofit lnSpcReduction="10000"/>
          </a:bodyPr>
          <a:lstStyle/>
          <a:p>
            <a:r>
              <a:rPr lang="es-PE" dirty="0" smtClean="0"/>
              <a:t>Una sociedad de responsabilidad limitada otorga, como bien lo dice su nombre, responsabilidad limitada a todos sus socios, pero puede recibir el tratamiento de una sociedad de personas para fines del impuesto a la renta. Este tipo de empresa puede ser administrada por la totalidad de sus socios o bien tener una administración centralizada a cargo de uno o más sus socios.</a:t>
            </a:r>
            <a:endParaRPr lang="es-PE" dirty="0"/>
          </a:p>
        </p:txBody>
      </p:sp>
      <p:pic>
        <p:nvPicPr>
          <p:cNvPr id="6146" name="Picture 2" descr="http://3.bp.blogspot.com/_Log9kEd1Ijw/TNhQp3tzQGI/AAAAAAAAAUg/0vzOf3RwYBI/s1600/soc-civi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3717032"/>
            <a:ext cx="3672408" cy="2814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9602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755576" y="2258413"/>
            <a:ext cx="4690864" cy="3475856"/>
          </a:xfrm>
        </p:spPr>
        <p:txBody>
          <a:bodyPr>
            <a:normAutofit fontScale="77500" lnSpcReduction="20000"/>
          </a:bodyPr>
          <a:lstStyle/>
          <a:p>
            <a:pPr>
              <a:buFont typeface="Wingdings" pitchFamily="2" charset="2"/>
              <a:buChar char=""/>
            </a:pPr>
            <a:r>
              <a:rPr lang="es-PE" dirty="0" smtClean="0"/>
              <a:t>Declaraciones del impuesto a la renta</a:t>
            </a:r>
          </a:p>
          <a:p>
            <a:pPr>
              <a:buFont typeface="Wingdings" pitchFamily="2" charset="2"/>
              <a:buChar char=""/>
            </a:pPr>
            <a:r>
              <a:rPr lang="es-PE" dirty="0" smtClean="0"/>
              <a:t>Declaraciones del impuesto sobre la franquicia</a:t>
            </a:r>
          </a:p>
          <a:p>
            <a:pPr>
              <a:buFont typeface="Wingdings" pitchFamily="2" charset="2"/>
              <a:buChar char=""/>
            </a:pPr>
            <a:r>
              <a:rPr lang="es-PE" dirty="0" smtClean="0"/>
              <a:t>Declaraciones del impuesto sobre el empleo </a:t>
            </a:r>
          </a:p>
          <a:p>
            <a:pPr>
              <a:buFont typeface="Wingdings" pitchFamily="2" charset="2"/>
              <a:buChar char=""/>
            </a:pPr>
            <a:r>
              <a:rPr lang="es-PE" dirty="0" smtClean="0"/>
              <a:t>Plazos de pago del aporte retenido y del aporte patronal del impuesto sobre el empleo</a:t>
            </a:r>
          </a:p>
          <a:p>
            <a:pPr>
              <a:buFont typeface="Wingdings" pitchFamily="2" charset="2"/>
              <a:buChar char=""/>
            </a:pPr>
            <a:r>
              <a:rPr lang="es-PE" dirty="0" smtClean="0"/>
              <a:t>Declaraciones y pago del impuesto de desempleo </a:t>
            </a:r>
          </a:p>
          <a:p>
            <a:pPr>
              <a:buFont typeface="Wingdings" pitchFamily="2" charset="2"/>
              <a:buChar char=""/>
            </a:pPr>
            <a:r>
              <a:rPr lang="es-PE" dirty="0" smtClean="0"/>
              <a:t>Declaraciones y pago del impuesto sobre las ventas</a:t>
            </a:r>
            <a:endParaRPr lang="es-PE" dirty="0"/>
          </a:p>
        </p:txBody>
      </p:sp>
      <p:sp>
        <p:nvSpPr>
          <p:cNvPr id="3" name="2 Título"/>
          <p:cNvSpPr>
            <a:spLocks noGrp="1"/>
          </p:cNvSpPr>
          <p:nvPr>
            <p:ph type="title"/>
          </p:nvPr>
        </p:nvSpPr>
        <p:spPr/>
        <p:txBody>
          <a:bodyPr/>
          <a:lstStyle/>
          <a:p>
            <a:r>
              <a:rPr lang="es-PE" dirty="0" smtClean="0"/>
              <a:t>Legislación Aplicable</a:t>
            </a:r>
            <a:endParaRPr lang="es-PE" dirty="0"/>
          </a:p>
        </p:txBody>
      </p:sp>
      <p:pic>
        <p:nvPicPr>
          <p:cNvPr id="7170" name="Picture 2" descr="http://www.dalux.es/Asesoria/Images/asesori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2492896"/>
            <a:ext cx="2857500" cy="3000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8760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2060848"/>
            <a:ext cx="7488832" cy="4320480"/>
          </a:xfrm>
        </p:spPr>
        <p:txBody>
          <a:bodyPr>
            <a:normAutofit lnSpcReduction="10000"/>
          </a:bodyPr>
          <a:lstStyle/>
          <a:p>
            <a:r>
              <a:rPr lang="es-PE" sz="1600" dirty="0" smtClean="0"/>
              <a:t>Su abogado:</a:t>
            </a:r>
          </a:p>
          <a:p>
            <a:r>
              <a:rPr lang="es-PE" sz="1600" dirty="0" smtClean="0"/>
              <a:t>Además de los aspectos antes mencionados, su abogado podrá preparar un borrador de contrato de sociedad de personas o constituir la sociedad anónima, incluida la emisión de acciones y la presentación  de los documentos correspondientes ante el Secretario de Estado y las autoridades pertinentes de sociedades anónimas. Su abogado deberá  asesorarlo respecto de la estructura de propiedad más aconsejable, las negociaciones vinculadas a la compra de una empresa existente  y la revisión de documentos en caso de que usted adquiera una franquicia. Asimismo, lo asesorara en materia de contratos de compraventa y la preparación de los documentos pertinentes.</a:t>
            </a:r>
          </a:p>
          <a:p>
            <a:r>
              <a:rPr lang="es-PE" sz="1600" dirty="0" smtClean="0"/>
              <a:t>Si su empresa requiere arrendar una oficina, tienda o fabrica, su abogado deberá revisar y aprobar los documentos de dicho arrendamiento. Su nueva empresa puede requerir asesoría legal especializada para el registro y protección de sus derechos de propiedad intelectual. La propiedad intelectual incluye sus derechos de propiedad respecto de su razón social, marcas registradas, derechos de autor y patentes. La legislación de propiedad intelectual es una área específica y es probable que requiera de un abogado experto en la materia.</a:t>
            </a:r>
            <a:endParaRPr lang="es-PE" sz="1600" dirty="0"/>
          </a:p>
        </p:txBody>
      </p:sp>
      <p:sp>
        <p:nvSpPr>
          <p:cNvPr id="3" name="2 Título"/>
          <p:cNvSpPr>
            <a:spLocks noGrp="1"/>
          </p:cNvSpPr>
          <p:nvPr>
            <p:ph type="title"/>
          </p:nvPr>
        </p:nvSpPr>
        <p:spPr/>
        <p:txBody>
          <a:bodyPr/>
          <a:lstStyle/>
          <a:p>
            <a:r>
              <a:rPr lang="es-PE" sz="3200" dirty="0" smtClean="0"/>
              <a:t>¿Cómo lo pueden asistir los profesionales que trabajan para usted?</a:t>
            </a:r>
            <a:endParaRPr lang="es-PE" sz="3200" dirty="0"/>
          </a:p>
        </p:txBody>
      </p:sp>
    </p:spTree>
    <p:extLst>
      <p:ext uri="{BB962C8B-B14F-4D97-AF65-F5344CB8AC3E}">
        <p14:creationId xmlns:p14="http://schemas.microsoft.com/office/powerpoint/2010/main" val="25700197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oné">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144</TotalTime>
  <Words>1013</Words>
  <Application>Microsoft Office PowerPoint</Application>
  <PresentationFormat>Presentación en pantalla (4:3)</PresentationFormat>
  <Paragraphs>51</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Cartoné</vt:lpstr>
      <vt:lpstr> Organización para iniciar un negocio</vt:lpstr>
      <vt:lpstr>En caso de contar con un socio</vt:lpstr>
      <vt:lpstr>Presentación de PowerPoint</vt:lpstr>
      <vt:lpstr>¿Qué tipo de comercialización comercial le conviene mas?</vt:lpstr>
      <vt:lpstr>Presentación de PowerPoint</vt:lpstr>
      <vt:lpstr>Presentación de PowerPoint</vt:lpstr>
      <vt:lpstr>Presentación de PowerPoint</vt:lpstr>
      <vt:lpstr>Legislación Aplicable</vt:lpstr>
      <vt:lpstr>¿Cómo lo pueden asistir los profesionales que trabajan para usted?</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Organización para iniciar un negocio</dc:title>
  <dc:creator>user</dc:creator>
  <cp:lastModifiedBy>ARACELI</cp:lastModifiedBy>
  <cp:revision>15</cp:revision>
  <cp:lastPrinted>2012-06-24T16:19:55Z</cp:lastPrinted>
  <dcterms:created xsi:type="dcterms:W3CDTF">2012-06-05T17:16:33Z</dcterms:created>
  <dcterms:modified xsi:type="dcterms:W3CDTF">2012-06-25T23:04:05Z</dcterms:modified>
</cp:coreProperties>
</file>